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2" r:id="rId4"/>
  </p:sldMasterIdLst>
  <p:notesMasterIdLst>
    <p:notesMasterId r:id="rId22"/>
  </p:notesMasterIdLst>
  <p:handoutMasterIdLst>
    <p:handoutMasterId r:id="rId23"/>
  </p:handoutMasterIdLst>
  <p:sldIdLst>
    <p:sldId id="2147479518" r:id="rId5"/>
    <p:sldId id="2147481395" r:id="rId6"/>
    <p:sldId id="2147479545" r:id="rId7"/>
    <p:sldId id="2147481396" r:id="rId8"/>
    <p:sldId id="2147481397" r:id="rId9"/>
    <p:sldId id="2147479569" r:id="rId10"/>
    <p:sldId id="2147481398" r:id="rId11"/>
    <p:sldId id="2147479561" r:id="rId12"/>
    <p:sldId id="2147481399" r:id="rId13"/>
    <p:sldId id="2147481401" r:id="rId14"/>
    <p:sldId id="2147481402" r:id="rId15"/>
    <p:sldId id="2147481404" r:id="rId16"/>
    <p:sldId id="2147481405" r:id="rId17"/>
    <p:sldId id="2147481411" r:id="rId18"/>
    <p:sldId id="2147481408" r:id="rId19"/>
    <p:sldId id="2147481410" r:id="rId20"/>
    <p:sldId id="2147479531" r:id="rId2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rk Mode: Start building your deck" id="{98E8DB30-5BFA-8440-BCB5-4873FCE34655}">
          <p14:sldIdLst>
            <p14:sldId id="2147479518"/>
            <p14:sldId id="2147481395"/>
            <p14:sldId id="2147479545"/>
            <p14:sldId id="2147481396"/>
            <p14:sldId id="2147481397"/>
            <p14:sldId id="2147479569"/>
            <p14:sldId id="2147481398"/>
            <p14:sldId id="2147479561"/>
            <p14:sldId id="2147481399"/>
            <p14:sldId id="2147481401"/>
            <p14:sldId id="2147481402"/>
            <p14:sldId id="2147481404"/>
            <p14:sldId id="2147481405"/>
            <p14:sldId id="2147481411"/>
            <p14:sldId id="2147481408"/>
            <p14:sldId id="2147481410"/>
            <p14:sldId id="214747953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7FD0D05-1B6C-B9DD-05F5-5BAF8705D900}" name="Ron Sasaki" initials="RS" userId="S::rsasaki@microsoft.com::d50e61ca-c12c-4489-bcc9-f00936fa5f6e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/>
  <p:cmAuthor id="3" name="Mary Feil-Jacobs" initials="MF" lastIdx="27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0E0"/>
    <a:srgbClr val="F1EDEA"/>
    <a:srgbClr val="F4F3F5"/>
    <a:srgbClr val="FFFFFF"/>
    <a:srgbClr val="000000"/>
    <a:srgbClr val="FEE398"/>
    <a:srgbClr val="FFA38C"/>
    <a:srgbClr val="F4F4F7"/>
    <a:srgbClr val="FFF7F4"/>
    <a:srgbClr val="2943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8A40EC-0FE0-430F-95C5-82773281EE57}" v="2" dt="2024-01-24T12:48:21.2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15" autoAdjust="0"/>
    <p:restoredTop sz="96135" autoAdjust="0"/>
  </p:normalViewPr>
  <p:slideViewPr>
    <p:cSldViewPr snapToGrid="0">
      <p:cViewPr varScale="1">
        <p:scale>
          <a:sx n="110" d="100"/>
          <a:sy n="110" d="100"/>
        </p:scale>
        <p:origin x="78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ergell" userId="a0f4f3de-9f8a-40e0-9575-098a7b81e7ec" providerId="ADAL" clId="{CD8A40EC-0FE0-430F-95C5-82773281EE57}"/>
    <pc:docChg chg="custSel addSld delSld modSld modSection">
      <pc:chgData name="Michael Mergell" userId="a0f4f3de-9f8a-40e0-9575-098a7b81e7ec" providerId="ADAL" clId="{CD8A40EC-0FE0-430F-95C5-82773281EE57}" dt="2024-01-24T12:48:56.642" v="12" actId="1037"/>
      <pc:docMkLst>
        <pc:docMk/>
      </pc:docMkLst>
      <pc:sldChg chg="delSp mod">
        <pc:chgData name="Michael Mergell" userId="a0f4f3de-9f8a-40e0-9575-098a7b81e7ec" providerId="ADAL" clId="{CD8A40EC-0FE0-430F-95C5-82773281EE57}" dt="2024-01-24T12:19:47.444" v="2" actId="478"/>
        <pc:sldMkLst>
          <pc:docMk/>
          <pc:sldMk cId="1142782465" sldId="2147479545"/>
        </pc:sldMkLst>
        <pc:spChg chg="del">
          <ac:chgData name="Michael Mergell" userId="a0f4f3de-9f8a-40e0-9575-098a7b81e7ec" providerId="ADAL" clId="{CD8A40EC-0FE0-430F-95C5-82773281EE57}" dt="2024-01-24T12:19:47.444" v="2" actId="478"/>
          <ac:spMkLst>
            <pc:docMk/>
            <pc:sldMk cId="1142782465" sldId="2147479545"/>
            <ac:spMk id="4" creationId="{26770FB5-064A-DED7-1B2B-26661E896AFD}"/>
          </ac:spMkLst>
        </pc:spChg>
        <pc:spChg chg="del">
          <ac:chgData name="Michael Mergell" userId="a0f4f3de-9f8a-40e0-9575-098a7b81e7ec" providerId="ADAL" clId="{CD8A40EC-0FE0-430F-95C5-82773281EE57}" dt="2024-01-24T12:19:46.550" v="1" actId="478"/>
          <ac:spMkLst>
            <pc:docMk/>
            <pc:sldMk cId="1142782465" sldId="2147479545"/>
            <ac:spMk id="6" creationId="{8CA95970-CE9C-007D-BDA4-6CD0A0B55C5C}"/>
          </ac:spMkLst>
        </pc:spChg>
      </pc:sldChg>
      <pc:sldChg chg="addSp delSp modSp mod delAnim modAnim">
        <pc:chgData name="Michael Mergell" userId="a0f4f3de-9f8a-40e0-9575-098a7b81e7ec" providerId="ADAL" clId="{CD8A40EC-0FE0-430F-95C5-82773281EE57}" dt="2024-01-24T12:31:34.504" v="8" actId="1076"/>
        <pc:sldMkLst>
          <pc:docMk/>
          <pc:sldMk cId="3861480159" sldId="2147481402"/>
        </pc:sldMkLst>
        <pc:picChg chg="del">
          <ac:chgData name="Michael Mergell" userId="a0f4f3de-9f8a-40e0-9575-098a7b81e7ec" providerId="ADAL" clId="{CD8A40EC-0FE0-430F-95C5-82773281EE57}" dt="2024-01-24T12:28:49.373" v="3" actId="478"/>
          <ac:picMkLst>
            <pc:docMk/>
            <pc:sldMk cId="3861480159" sldId="2147481402"/>
            <ac:picMk id="7" creationId="{BB72F382-ECC5-A901-2766-C4711823B94A}"/>
          </ac:picMkLst>
        </pc:picChg>
        <pc:picChg chg="add mod">
          <ac:chgData name="Michael Mergell" userId="a0f4f3de-9f8a-40e0-9575-098a7b81e7ec" providerId="ADAL" clId="{CD8A40EC-0FE0-430F-95C5-82773281EE57}" dt="2024-01-24T12:31:34.504" v="8" actId="1076"/>
          <ac:picMkLst>
            <pc:docMk/>
            <pc:sldMk cId="3861480159" sldId="2147481402"/>
            <ac:picMk id="8" creationId="{687357A0-532D-F6F3-5E62-801E2655C1CB}"/>
          </ac:picMkLst>
        </pc:picChg>
      </pc:sldChg>
      <pc:sldChg chg="delSp mod delAnim">
        <pc:chgData name="Michael Mergell" userId="a0f4f3de-9f8a-40e0-9575-098a7b81e7ec" providerId="ADAL" clId="{CD8A40EC-0FE0-430F-95C5-82773281EE57}" dt="2024-01-24T12:19:38.395" v="0" actId="478"/>
        <pc:sldMkLst>
          <pc:docMk/>
          <pc:sldMk cId="4111216719" sldId="2147481404"/>
        </pc:sldMkLst>
        <pc:inkChg chg="del">
          <ac:chgData name="Michael Mergell" userId="a0f4f3de-9f8a-40e0-9575-098a7b81e7ec" providerId="ADAL" clId="{CD8A40EC-0FE0-430F-95C5-82773281EE57}" dt="2024-01-24T12:19:38.395" v="0" actId="478"/>
          <ac:inkMkLst>
            <pc:docMk/>
            <pc:sldMk cId="4111216719" sldId="2147481404"/>
            <ac:inkMk id="52" creationId="{60C94468-5487-355A-57D5-B07AA4999F18}"/>
          </ac:inkMkLst>
        </pc:inkChg>
      </pc:sldChg>
      <pc:sldChg chg="del">
        <pc:chgData name="Michael Mergell" userId="a0f4f3de-9f8a-40e0-9575-098a7b81e7ec" providerId="ADAL" clId="{CD8A40EC-0FE0-430F-95C5-82773281EE57}" dt="2024-01-24T12:48:28.035" v="10" actId="47"/>
        <pc:sldMkLst>
          <pc:docMk/>
          <pc:sldMk cId="3543764517" sldId="2147481406"/>
        </pc:sldMkLst>
      </pc:sldChg>
      <pc:sldChg chg="modSp mod">
        <pc:chgData name="Michael Mergell" userId="a0f4f3de-9f8a-40e0-9575-098a7b81e7ec" providerId="ADAL" clId="{CD8A40EC-0FE0-430F-95C5-82773281EE57}" dt="2024-01-24T12:48:56.642" v="12" actId="1037"/>
        <pc:sldMkLst>
          <pc:docMk/>
          <pc:sldMk cId="1805052138" sldId="2147481410"/>
        </pc:sldMkLst>
        <pc:picChg chg="mod">
          <ac:chgData name="Michael Mergell" userId="a0f4f3de-9f8a-40e0-9575-098a7b81e7ec" providerId="ADAL" clId="{CD8A40EC-0FE0-430F-95C5-82773281EE57}" dt="2024-01-24T12:48:56.642" v="12" actId="1037"/>
          <ac:picMkLst>
            <pc:docMk/>
            <pc:sldMk cId="1805052138" sldId="2147481410"/>
            <ac:picMk id="6" creationId="{7EBD0731-59F1-D6D2-D28E-64F1178C855E}"/>
          </ac:picMkLst>
        </pc:picChg>
      </pc:sldChg>
      <pc:sldChg chg="add">
        <pc:chgData name="Michael Mergell" userId="a0f4f3de-9f8a-40e0-9575-098a7b81e7ec" providerId="ADAL" clId="{CD8A40EC-0FE0-430F-95C5-82773281EE57}" dt="2024-01-24T12:48:21.249" v="9"/>
        <pc:sldMkLst>
          <pc:docMk/>
          <pc:sldMk cId="1087801920" sldId="214748141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2700EF-4563-E740-92E4-E23BA3F5389B}" type="datetime8">
              <a:rPr lang="en-US" smtClean="0">
                <a:latin typeface="Segoe UI" pitchFamily="34" charset="0"/>
              </a:rPr>
              <a:t>1/24/2024 11:41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de-DE" sz="1800" b="0" dirty="0">
              <a:effectLst/>
              <a:latin typeface="Calibri" panose="020F0502020204030204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2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1/24/2024 12:36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22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24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6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964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4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B963A-44A8-4634-6A3B-A8D77CFBE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C1BCD5-B15A-7D46-999E-8BC91BFBC5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C043AA-C003-1CB7-600F-2448E15065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915A0C-51C4-6822-6382-3B28BF57685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BDD68-C128-5719-7BA2-DFF0F26A69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AE983E-904D-B722-C89A-3C11F22EBF2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102C2F-94C0-F241-B1C9-209EC2594BC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1/23/2024 10:14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B5C7C-9FBC-F501-9BEF-FEA236706F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8106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0DDB1-7A5D-0C67-0107-8FDF0A7F4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FF6D9-5D8C-F394-8679-CE84E91FB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FAF589-DDAA-E5C1-CD53-65EF5A7AE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FAEDC1E-69DF-9395-2B67-94A7168360B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364B5-A75B-7400-0635-5022DC846B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AFC7C52-9B0D-DED0-C72A-71ADF8E85A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1/24/2024 1:14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3FF5-F5F4-A9CC-7861-E98EC117B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E102C2F-94C0-F241-B1C9-209EC2594BC4}" type="datetime8">
              <a:rPr lang="en-US" smtClean="0"/>
              <a:t>1/23/2024 10:14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09C25A02-AC19-00D7-AA19-15FBBBA075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0BD8134C-9DAE-AC17-E85E-797425358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2BD6AF20-3445-2A80-6CE8-04C04421E1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689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2-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8A03C-9110-2600-11EF-7EC8A656DB9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2137" y="2588260"/>
            <a:ext cx="347186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tabLst>
                <a:tab pos="457200" algn="l"/>
              </a:tabLst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FF51780-D40A-A319-BDAA-730133A238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56100" y="2588259"/>
            <a:ext cx="3478213" cy="27732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200000"/>
              </a:lnSpc>
              <a:spcBef>
                <a:spcPts val="0"/>
              </a:spcBef>
              <a:buSzPct val="100000"/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141616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page_Big head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9654F913-8C73-8154-339B-5F55F59D6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081" y="2448062"/>
            <a:ext cx="10430257" cy="1015663"/>
          </a:xfrm>
        </p:spPr>
        <p:txBody>
          <a:bodyPr anchor="b" anchorCtr="0"/>
          <a:lstStyle>
            <a:lvl1pPr>
              <a:defRPr sz="6600" spc="-1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Big headline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AD7AFE0-BCF1-36FF-7EA7-BCB9808983B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290F352-B453-F362-EDD0-00B6F4E63D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6409" y="4278313"/>
            <a:ext cx="5055459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02351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7680">
          <p15:clr>
            <a:srgbClr val="954F72"/>
          </p15:clr>
        </p15:guide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A76E6DB-43E3-9638-8EED-1A07351FE9B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89" y="1614460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2184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 userDrawn="1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Sub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0FD7F3A0-AE9E-F4D1-2FA8-3A1E9EA0E8B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199" y="1594155"/>
            <a:ext cx="8196463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B285081-0F92-6C1C-3512-5B288A411F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8193024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8951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1008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180A9F-A1A7-5DB6-E89E-76F228103C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6390" y="1591056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36ED656-29AE-AA0B-2536-E6F40F3312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2050" y="1591310"/>
            <a:ext cx="5365148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804109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 userDrawn="1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 userDrawn="1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A151F6C3-4C86-9BE0-3EF1-2A7F45C255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115C830D-6AE0-FCBB-3BB9-EFF53999C9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20" y="1594155"/>
            <a:ext cx="5219700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CAD7EC1-C7F9-87F1-55C3-BD621FEC8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17510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41FF17A-50FC-D446-28DE-E297FDBEBBC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53664" y="2085764"/>
            <a:ext cx="5187106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811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1591056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84622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_Text_with Subhead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5FC17DB-F369-FD60-F937-6D86368B55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08EA551-F10A-E84D-1885-84662B8E64D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C805E6F-C958-680B-B451-D60BC887347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A9AE509D-953D-DAFE-1CFA-CA884266E52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E1923A9-6862-5E39-000A-ADF4749943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0894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859BF26-94A7-DE29-683E-3FF26324EB3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33084" y="2297575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73677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CE33728-F33A-8A85-4F59-E95CD991BB1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4200" y="1594155"/>
            <a:ext cx="5269866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977E074-7BF3-AFBF-816A-6083687A21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5267655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38839F2-C52C-C4AA-6F99-D918ABEA12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096000" y="0"/>
            <a:ext cx="6892925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540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0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28" orient="horz" pos="4320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08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_Text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2A048E08-9484-4B49-59F4-E69B6910CB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634B71-425C-AD5B-E93D-36901FD6392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480DC35-6D2B-3C04-ADAC-CA31374AD6C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57547" y="1594155"/>
            <a:ext cx="3479071" cy="246221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49035B-2CE7-2B6F-FC18-05B7AAD0608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59737" y="2085764"/>
            <a:ext cx="3477611" cy="726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37160" indent="-137160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265176" indent="-128016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384048" indent="-118872">
              <a:spcAft>
                <a:spcPts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A138B69-6378-4265-3E29-E8A0FAC055A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074152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82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Gradient_Dark Purpl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927425DA-3229-4755-8ECB-6BBAF1B326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9057"/>
            <a:ext cx="8193024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213400DE-577A-F22E-6D22-067D750FD5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1E3568E9-EDDA-BA98-E968-A291C84577F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43493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8FEBA7-9547-B47A-AC0B-1B507B9D0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5365752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D497F6CD-19FA-ACAE-FB83-28330FA3C8F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4575104"/>
            <a:ext cx="5364429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695C2F5-3147-3A26-A25D-F87321E20D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536217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44C7803-8AA6-2FFC-B7E1-B37E6FDB6D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42049" y="1591310"/>
            <a:ext cx="5357813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A5A11E0-202D-5EFF-D35F-04E19FA1C6D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43372" y="4575104"/>
            <a:ext cx="535649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38DB0D6-B721-F4FA-3F65-792A7C512C8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52435" y="4976442"/>
            <a:ext cx="5357598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9417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_with Caption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627A95E-0357-5914-7010-1D2F6BA4EA6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420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0D57D22-3C15-2296-2295-B8638F4859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575104"/>
            <a:ext cx="3479070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0C755E6-CA31-B10A-A01A-4CC68A1CF00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6390" y="4976443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64328BC-3456-8864-B2DC-59ACD6C43A9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560" y="1591310"/>
            <a:ext cx="3481388" cy="2687003"/>
          </a:xfrm>
          <a:prstGeom prst="rect">
            <a:avLst/>
          </a:prstGeom>
          <a:solidFill>
            <a:srgbClr val="D9D9D6"/>
          </a:solidFill>
          <a:ln>
            <a:noFill/>
          </a:ln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7C6B95DC-E74B-5F90-37A2-A23E19F747E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575104"/>
            <a:ext cx="3476891" cy="184666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D57AA38E-9101-D52F-C80E-7EE9B4310E7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3855" y="4976442"/>
            <a:ext cx="3477610" cy="15388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1502E7B-F7B3-F184-CB49-466883FF433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8000" y="1591309"/>
            <a:ext cx="3486092" cy="2684159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</a:t>
            </a:r>
          </a:p>
          <a:p>
            <a:r>
              <a:rPr lang="en-US"/>
              <a:t>here or click or tap </a:t>
            </a:r>
          </a:p>
          <a:p>
            <a:r>
              <a:rPr lang="en-US"/>
              <a:t>icon below to insert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3CB91D2-DE94-3F1C-512B-574096C683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571913"/>
            <a:ext cx="3485371" cy="187857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D2D1C074-4292-FC4F-0123-4B005665DC46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28000" y="4973784"/>
            <a:ext cx="3486092" cy="1565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 typeface="Arial" panose="020B0604020202020204" pitchFamily="34" charset="0"/>
              <a:buNone/>
              <a:defRPr sz="1000">
                <a:solidFill>
                  <a:schemeClr val="tx1"/>
                </a:solidFill>
              </a:defRPr>
            </a:lvl1pPr>
            <a:lvl2pPr marL="13716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411480" indent="-137160"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83594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_with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 logo white - EMF">
            <a:extLst>
              <a:ext uri="{FF2B5EF4-FFF2-40B4-BE49-F238E27FC236}">
                <a16:creationId xmlns:a16="http://schemas.microsoft.com/office/drawing/2014/main" id="{37E26AFE-DE6D-4BB8-BFA8-71844F8CF0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 userDrawn="1"/>
        </p:nvSpPr>
        <p:spPr bwMode="blackWhite">
          <a:xfrm>
            <a:off x="584200" y="6446520"/>
            <a:ext cx="8193024" cy="15388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1000">
                <a:solidFill>
                  <a:srgbClr val="FFFFFF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CDB97-C98E-1E29-E646-7E1E215234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-326827"/>
            <a:ext cx="4416552" cy="307777"/>
          </a:xfrm>
        </p:spPr>
        <p:txBody>
          <a:bodyPr/>
          <a:lstStyle>
            <a:lvl1pPr>
              <a:defRPr sz="2000" b="0" i="0">
                <a:solidFill>
                  <a:schemeClr val="bg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Soft focu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BB2FCDC-1864-6C1C-3C44-C6412B97D9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13419986-4044-B473-D837-12B9FB4AFB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8B178F9-93DD-7447-DB0C-4B190F656E7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3697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Illustration_Wave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EE31C3A2-2502-5962-D44F-4F0B7DDDCF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" y="-1"/>
            <a:ext cx="12188952" cy="6863434"/>
          </a:xfrm>
          <a:prstGeom prst="rect">
            <a:avLst/>
          </a:prstGeom>
        </p:spPr>
      </p:pic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62FAB6A0-A122-2BE0-9BE0-DFE55F64D3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04269215-93A5-E2C5-B078-A2A3BC4231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4036148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1/2 p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CB4AE7C7-69AD-F100-6AAD-66E2394A14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pic>
        <p:nvPicPr>
          <p:cNvPr id="2" name="MS logo white - EMF">
            <a:extLst>
              <a:ext uri="{FF2B5EF4-FFF2-40B4-BE49-F238E27FC236}">
                <a16:creationId xmlns:a16="http://schemas.microsoft.com/office/drawing/2014/main" id="{29AA0694-93B3-A723-F9C9-53E401C82F2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216"/>
            <a:ext cx="1366245" cy="29260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5AB98C-9F9F-D3B0-10A0-17DCB64F3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2" y="2769057"/>
            <a:ext cx="506888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82F14D-1CBB-8E3B-8D2E-9B5EA00C557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3" y="4215827"/>
            <a:ext cx="505675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E5ACEC-04CC-D20B-D4D4-AF1B70D010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3F18C0F-35B3-00B9-E1FB-83D07536BB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1AAB13A-1E1B-E45F-BD10-BCD660802657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096000" y="0"/>
            <a:ext cx="6096000" cy="6858000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2889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Photo_Full page_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>
            <a:extLst>
              <a:ext uri="{FF2B5EF4-FFF2-40B4-BE49-F238E27FC236}">
                <a16:creationId xmlns:a16="http://schemas.microsoft.com/office/drawing/2014/main" id="{15F18C2F-44AE-47B2-AF66-6F44850A45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D261202-B43E-AFEC-1247-D8B93E325B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9911" y="2765699"/>
            <a:ext cx="694944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F89D852-EFBA-6F99-2050-8532FF783C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4215827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4D44FA1-EE52-F9BC-B63E-D105CB6DE1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2" y="6446520"/>
            <a:ext cx="164592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B4C53E4-E0E2-0DBC-1E21-DE54E6739E8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71054" y="6446520"/>
            <a:ext cx="6336792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000" spc="0" baseline="0">
                <a:solidFill>
                  <a:schemeClr val="tx2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01071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>
          <p15:clr>
            <a:srgbClr val="FBAE40"/>
          </p15:clr>
        </p15:guide>
        <p15:guide id="2" orient="horz" pos="26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C9D6987-B7F5-0C98-A76B-1F2B3C15A8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7924" y="0"/>
            <a:ext cx="12188952" cy="685628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82285C3-99A0-8CCF-D634-885F1C5CB1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4610"/>
            <a:ext cx="8193024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2EC080A7-654B-D07C-9038-BDE71311A2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8193024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86496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450" userDrawn="1">
          <p15:clr>
            <a:srgbClr val="FBAE40"/>
          </p15:clr>
        </p15:guide>
        <p15:guide id="2" orient="horz" pos="26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_Gradient_Dark Blue_with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E4E4D2C8-20BC-7E5D-0A90-5DB478BDE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952" cy="68562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B65EEA-77F3-C0F5-3483-CA4C24A82D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9911" y="3387502"/>
            <a:ext cx="694944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b="0" i="0" spc="-5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203CD3A-B97F-B099-C6BA-D7F8AE1152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2042" y="4215828"/>
            <a:ext cx="694944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44D09D-1B98-1848-E708-C357D319EAE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077200" y="0"/>
            <a:ext cx="4114800" cy="6858000"/>
          </a:xfrm>
          <a:prstGeom prst="rect">
            <a:avLst/>
          </a:prstGeom>
          <a:solidFill>
            <a:srgbClr val="D9D9D6"/>
          </a:solid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617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075" userDrawn="1">
          <p15:clr>
            <a:srgbClr val="FBAE40"/>
          </p15:clr>
        </p15:guide>
        <p15:guide id="2" orient="horz" pos="2450" userDrawn="1">
          <p15:clr>
            <a:srgbClr val="FBAE40"/>
          </p15:clr>
        </p15:guide>
        <p15:guide id="3" orient="horz" pos="264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_1-column_Large typ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F9E7B99-27E1-40DA-2909-4D94A9F527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79614968-3494-E366-3F5D-AD4C362B90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1589670"/>
            <a:ext cx="8193024" cy="646908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spcBef>
                <a:spcPts val="0"/>
              </a:spcBef>
              <a:buSzPct val="100000"/>
              <a:buFont typeface="+mj-lt"/>
              <a:buAutoNum type="arabicPeriod"/>
              <a:defRPr sz="3200" spc="-20" baseline="0">
                <a:solidFill>
                  <a:schemeClr val="tx1"/>
                </a:solidFill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add agenda items</a:t>
            </a:r>
          </a:p>
        </p:txBody>
      </p:sp>
    </p:spTree>
    <p:extLst>
      <p:ext uri="{BB962C8B-B14F-4D97-AF65-F5344CB8AC3E}">
        <p14:creationId xmlns:p14="http://schemas.microsoft.com/office/powerpoint/2010/main" val="2820515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44" userDrawn="1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603102"/>
            <a:ext cx="11018520" cy="3077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0D68D-2A69-DBB3-5530-8156E1AA6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591056"/>
            <a:ext cx="10426700" cy="7263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8DDE9AA-0A0B-CBDB-0407-3CB0252BEFB4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59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5" r:id="rId1"/>
    <p:sldLayoutId id="2147484790" r:id="rId2"/>
    <p:sldLayoutId id="2147484774" r:id="rId3"/>
    <p:sldLayoutId id="2147484791" r:id="rId4"/>
    <p:sldLayoutId id="2147484673" r:id="rId5"/>
    <p:sldLayoutId id="2147484776" r:id="rId6"/>
    <p:sldLayoutId id="2147484680" r:id="rId7"/>
    <p:sldLayoutId id="2147484676" r:id="rId8"/>
    <p:sldLayoutId id="2147484775" r:id="rId9"/>
    <p:sldLayoutId id="2147484759" r:id="rId10"/>
    <p:sldLayoutId id="2147484769" r:id="rId11"/>
    <p:sldLayoutId id="2147484764" r:id="rId12"/>
    <p:sldLayoutId id="2147484820" r:id="rId13"/>
    <p:sldLayoutId id="2147484766" r:id="rId14"/>
    <p:sldLayoutId id="2147484813" r:id="rId15"/>
    <p:sldLayoutId id="2147484814" r:id="rId16"/>
    <p:sldLayoutId id="2147484811" r:id="rId17"/>
    <p:sldLayoutId id="2147484819" r:id="rId18"/>
    <p:sldLayoutId id="2147484772" r:id="rId19"/>
    <p:sldLayoutId id="2147484815" r:id="rId20"/>
    <p:sldLayoutId id="2147484771" r:id="rId21"/>
    <p:sldLayoutId id="2147484299" r:id="rId22"/>
  </p:sldLayoutIdLst>
  <p:transition>
    <p:fade/>
  </p:transition>
  <p:hf sldNum="0" hd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000" b="0" i="0" kern="1200" cap="none" spc="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37160" marR="0" indent="-13716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600" kern="1200" spc="0" baseline="0">
          <a:solidFill>
            <a:schemeClr val="tx1"/>
          </a:solidFill>
          <a:latin typeface="+mn-lt"/>
          <a:ea typeface="+mn-ea"/>
          <a:cs typeface="Segoe UI Semilight" panose="020B0402040204020203" pitchFamily="34" charset="0"/>
        </a:defRPr>
      </a:lvl1pPr>
      <a:lvl2pPr marL="265176" marR="0" indent="-128016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384048" marR="0" indent="-118872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anose="020B0604020202020204" pitchFamily="34" charset="0"/>
        <a:buChar char="•"/>
        <a:tabLst/>
        <a:defRPr sz="12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80" userDrawn="1">
          <p15:clr>
            <a:srgbClr val="A5A5A5"/>
          </p15:clr>
        </p15:guide>
        <p15:guide id="3" userDrawn="1">
          <p15:clr>
            <a:srgbClr val="A5A5A5"/>
          </p15:clr>
        </p15:guide>
        <p15:guide id="4" pos="7496" userDrawn="1">
          <p15:clr>
            <a:srgbClr val="A5A5A5"/>
          </p15:clr>
        </p15:guide>
        <p15:guide id="5" orient="horz" userDrawn="1">
          <p15:clr>
            <a:srgbClr val="A5A5A5"/>
          </p15:clr>
        </p15:guide>
        <p15:guide id="6" orient="horz" pos="4320" userDrawn="1">
          <p15:clr>
            <a:srgbClr val="A5A5A5"/>
          </p15:clr>
        </p15:guide>
        <p15:guide id="7" orient="horz" pos="184" userDrawn="1">
          <p15:clr>
            <a:srgbClr val="A5A5A5"/>
          </p15:clr>
        </p15:guide>
        <p15:guide id="8" orient="horz" pos="4136" userDrawn="1">
          <p15:clr>
            <a:srgbClr val="A5A5A5"/>
          </p15:clr>
        </p15:guide>
        <p15:guide id="9" orient="horz" pos="3952" userDrawn="1">
          <p15:clr>
            <a:srgbClr val="C35EA4"/>
          </p15:clr>
        </p15:guide>
        <p15:guide id="10" orient="horz" pos="365" userDrawn="1">
          <p15:clr>
            <a:srgbClr val="C35EA4"/>
          </p15:clr>
        </p15:guide>
        <p15:guide id="11" pos="7307" userDrawn="1">
          <p15:clr>
            <a:srgbClr val="C35EA4"/>
          </p15:clr>
        </p15:guide>
        <p15:guide id="12" pos="365" userDrawn="1">
          <p15:clr>
            <a:srgbClr val="C35EA4"/>
          </p15:clr>
        </p15:guide>
        <p15:guide id="13" pos="188" userDrawn="1">
          <p15:clr>
            <a:srgbClr val="A5A5A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16.sv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15.png"/><Relationship Id="rId5" Type="http://schemas.openxmlformats.org/officeDocument/2006/relationships/image" Target="../media/image10.png"/><Relationship Id="rId15" Type="http://schemas.openxmlformats.org/officeDocument/2006/relationships/image" Target="../media/image36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hyperlink" Target="https://github.com/mimergel/SAP_Product_Copilot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microsoft.com/office/2007/relationships/media" Target="../media/media6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video" Target="../media/media7.wmv"/><Relationship Id="rId11" Type="http://schemas.openxmlformats.org/officeDocument/2006/relationships/image" Target="../media/image41.png"/><Relationship Id="rId5" Type="http://schemas.microsoft.com/office/2007/relationships/media" Target="../media/media7.wmv"/><Relationship Id="rId10" Type="http://schemas.openxmlformats.org/officeDocument/2006/relationships/hyperlink" Target="https://github.com/mimergel/SAP_Product_Copilot" TargetMode="External"/><Relationship Id="rId4" Type="http://schemas.openxmlformats.org/officeDocument/2006/relationships/video" Target="../media/media6.wmv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3" Type="http://schemas.openxmlformats.org/officeDocument/2006/relationships/image" Target="../media/image20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hyperlink" Target="https://github.com/mimergel/SAP_Table_Copilot" TargetMode="Externa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sv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0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45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hyperlink" Target="https://github.com/mimergel/SAP_Product_App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9.wmv"/><Relationship Id="rId1" Type="http://schemas.microsoft.com/office/2007/relationships/media" Target="../media/media9.wmv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hyperlink" Target="https://github.com/mimergel/Azure_OpenAi_Chat_in_Team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en.wikipedia.org/wiki/Microsoft_Teams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imergel/Azure_OpenAi_Chat_in_Teams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icrosoft_Teams" TargetMode="External"/><Relationship Id="rId13" Type="http://schemas.openxmlformats.org/officeDocument/2006/relationships/image" Target="../media/image15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22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pn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11" Type="http://schemas.openxmlformats.org/officeDocument/2006/relationships/image" Target="../media/image21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23" Type="http://schemas.openxmlformats.org/officeDocument/2006/relationships/hyperlink" Target="https://github.com/mimergel/Azure_OpenAI_powered_SAP-Self-Services" TargetMode="External"/><Relationship Id="rId10" Type="http://schemas.openxmlformats.org/officeDocument/2006/relationships/image" Target="../media/image14.svg"/><Relationship Id="rId19" Type="http://schemas.openxmlformats.org/officeDocument/2006/relationships/image" Target="../media/image26.png"/><Relationship Id="rId4" Type="http://schemas.openxmlformats.org/officeDocument/2006/relationships/hyperlink" Target="https://commons.wikimedia.org/wiki/File:SAP-Logo.svg" TargetMode="External"/><Relationship Id="rId9" Type="http://schemas.openxmlformats.org/officeDocument/2006/relationships/image" Target="../media/image13.png"/><Relationship Id="rId14" Type="http://schemas.openxmlformats.org/officeDocument/2006/relationships/image" Target="../media/image16.svg"/><Relationship Id="rId22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media" Target="../media/media2.wmv"/><Relationship Id="rId7" Type="http://schemas.openxmlformats.org/officeDocument/2006/relationships/slideLayout" Target="../slideLayouts/slideLayout2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hyperlink" Target="https://github.com/mimergel/Azure_OpenAI_powered_SAP-Self-Services" TargetMode="External"/><Relationship Id="rId5" Type="http://schemas.microsoft.com/office/2007/relationships/media" Target="../media/media3.wmv"/><Relationship Id="rId10" Type="http://schemas.openxmlformats.org/officeDocument/2006/relationships/image" Target="../media/image32.png"/><Relationship Id="rId4" Type="http://schemas.openxmlformats.org/officeDocument/2006/relationships/video" Target="../media/media2.wmv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hyperlink" Target="https://commons.wikimedia.org/wiki/File:SAP-Logo.svg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Microsoft_Teams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5" Type="http://schemas.openxmlformats.org/officeDocument/2006/relationships/hyperlink" Target="https://github.com/mimergel/Chat_with_your_SAP_Data" TargetMode="External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6" Type="http://schemas.openxmlformats.org/officeDocument/2006/relationships/hyperlink" Target="https://github.com/mimergel/Chat_with_your_SAP_Data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373D79E-2E7D-18F3-E3F1-C0C57DEB785E}"/>
              </a:ext>
            </a:extLst>
          </p:cNvPr>
          <p:cNvSpPr>
            <a:spLocks noGrp="1"/>
          </p:cNvSpPr>
          <p:nvPr>
            <p:ph type="title"/>
          </p:nvPr>
        </p:nvSpPr>
        <p:spPr bwMode="white">
          <a:xfrm>
            <a:off x="569910" y="2765699"/>
            <a:ext cx="9190315" cy="1231106"/>
          </a:xfrm>
        </p:spPr>
        <p:txBody>
          <a:bodyPr/>
          <a:lstStyle/>
          <a:p>
            <a:r>
              <a:rPr lang="en-US">
                <a:solidFill>
                  <a:srgbClr val="FFFFFF"/>
                </a:solidFill>
              </a:rPr>
              <a:t>Boost SAP Productivity with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Power Platform + Teams  + OpenAI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535471E-F924-A106-533A-1B075BB961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4215827"/>
            <a:ext cx="6949440" cy="246221"/>
          </a:xfrm>
        </p:spPr>
        <p:txBody>
          <a:bodyPr/>
          <a:lstStyle/>
          <a:p>
            <a:r>
              <a:rPr lang="en-US"/>
              <a:t>Michael Mergell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07B5B55-C41C-C1D3-F01F-C54D535CC1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352038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>
                <a:cs typeface="Segoe UI Semilight"/>
              </a:rPr>
              <a:t>SAP Product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173736" y="2367724"/>
            <a:ext cx="1807033" cy="3783287"/>
            <a:chOff x="689145" y="2757380"/>
            <a:chExt cx="1807033" cy="3783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047715" y="252852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 the bot in Teams.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bot calls the flow.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triggers OpenAI via HTTP. The conversation continues until OpenAI has the intended action and all related information.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the SAPOData connector.</a:t>
            </a:r>
            <a:endParaRPr lang="en-GB" sz="1600">
              <a:cs typeface="Segoe UI"/>
            </a:endParaRPr>
          </a:p>
          <a:p>
            <a:pPr marL="347345" lvl="1"/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/>
              <a:t>The SAPOData Connector connects to SAP directly or via the Azure API Management.</a:t>
            </a:r>
            <a:endParaRPr lang="en-GB" sz="160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4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FEE3F9B-C848-3EEB-6DBF-54FDC8EF1E6D}"/>
              </a:ext>
            </a:extLst>
          </p:cNvPr>
          <p:cNvGrpSpPr/>
          <p:nvPr/>
        </p:nvGrpSpPr>
        <p:grpSpPr>
          <a:xfrm>
            <a:off x="4877560" y="2388493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30A35D2F-BB8D-DBCD-7F7E-B8865EE6C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751948-B6D9-C20C-E4EB-8E85543330A0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C5E2E5-C21C-18B6-4A29-0D2262B8C8F0}"/>
              </a:ext>
            </a:extLst>
          </p:cNvPr>
          <p:cNvGrpSpPr/>
          <p:nvPr/>
        </p:nvGrpSpPr>
        <p:grpSpPr>
          <a:xfrm>
            <a:off x="6949050" y="2419959"/>
            <a:ext cx="1203855" cy="1535064"/>
            <a:chOff x="6949050" y="2419959"/>
            <a:chExt cx="1203855" cy="153506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FD76A7-6278-4521-9F11-0C21F0FFE136}"/>
                </a:ext>
              </a:extLst>
            </p:cNvPr>
            <p:cNvSpPr txBox="1"/>
            <p:nvPr/>
          </p:nvSpPr>
          <p:spPr>
            <a:xfrm>
              <a:off x="6949050" y="3277915"/>
              <a:ext cx="1203855" cy="67710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API</a:t>
              </a:r>
            </a:p>
            <a:p>
              <a:pPr algn="ctr"/>
              <a:r>
                <a:rPr lang="en-GB" sz="1600"/>
                <a:t>Management</a:t>
              </a:r>
            </a:p>
            <a:p>
              <a:pPr algn="ctr"/>
              <a:r>
                <a:rPr lang="en-GB" sz="1200"/>
                <a:t>(optional)</a:t>
              </a:r>
            </a:p>
          </p:txBody>
        </p: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D48377DC-B82E-5ED9-41F4-C2FD0AF16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7068191" y="2419959"/>
              <a:ext cx="962025" cy="7715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88471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Demo: SAP Product Copilot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Get product details / change price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Add new product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Sales assistance (chose right product)</a:t>
            </a:r>
          </a:p>
        </p:txBody>
      </p:sp>
      <p:pic>
        <p:nvPicPr>
          <p:cNvPr id="3" name="SAPOdata-get-info-change-price">
            <a:hlinkClick r:id="" action="ppaction://media"/>
            <a:extLst>
              <a:ext uri="{FF2B5EF4-FFF2-40B4-BE49-F238E27FC236}">
                <a16:creationId xmlns:a16="http://schemas.microsoft.com/office/drawing/2014/main" id="{F9A88D3C-BD74-9779-724C-719628C46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4536" y="1836810"/>
            <a:ext cx="3328734" cy="2834640"/>
          </a:xfrm>
          <a:prstGeom prst="rect">
            <a:avLst/>
          </a:prstGeom>
        </p:spPr>
      </p:pic>
      <p:pic>
        <p:nvPicPr>
          <p:cNvPr id="4" name="SAPOdata-add-product">
            <a:hlinkClick r:id="" action="ppaction://media"/>
            <a:extLst>
              <a:ext uri="{FF2B5EF4-FFF2-40B4-BE49-F238E27FC236}">
                <a16:creationId xmlns:a16="http://schemas.microsoft.com/office/drawing/2014/main" id="{4469DCDA-6178-4BEB-AE9E-33B67DA276D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448870" y="1836810"/>
            <a:ext cx="3328734" cy="2834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0074F0-E66C-03CB-E600-662A1046D08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0"/>
              </a:rPr>
              <a:t>https://github.com/mimergel/SAP_Product_Copilot</a:t>
            </a:r>
            <a:r>
              <a:rPr lang="en-US" dirty="0"/>
              <a:t> </a:t>
            </a:r>
          </a:p>
        </p:txBody>
      </p:sp>
      <p:pic>
        <p:nvPicPr>
          <p:cNvPr id="8" name="product copilot help chose 2">
            <a:hlinkClick r:id="" action="ppaction://media"/>
            <a:extLst>
              <a:ext uri="{FF2B5EF4-FFF2-40B4-BE49-F238E27FC236}">
                <a16:creationId xmlns:a16="http://schemas.microsoft.com/office/drawing/2014/main" id="{687357A0-532D-F6F3-5E62-801E2655C1C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63204" y="1836810"/>
            <a:ext cx="3328733" cy="283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80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3A982-6A45-586C-164C-6AAAF6966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7AD9-75DF-5AA3-946F-BD3488F49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5. SAP Table Copilot</a:t>
            </a:r>
            <a:br>
              <a:rPr lang="en-US" dirty="0"/>
            </a:br>
            <a:r>
              <a:rPr lang="en-US" dirty="0">
                <a:cs typeface="Segoe UI Semilight"/>
              </a:rPr>
              <a:t>Ask anything about data in a specific table(s) 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99EF911E-95DB-0A51-AAE0-642ECF90B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202F974-C75A-40E6-1A58-FDEF30E32330}"/>
              </a:ext>
            </a:extLst>
          </p:cNvPr>
          <p:cNvGrpSpPr/>
          <p:nvPr/>
        </p:nvGrpSpPr>
        <p:grpSpPr>
          <a:xfrm>
            <a:off x="620052" y="2367724"/>
            <a:ext cx="916841" cy="3537065"/>
            <a:chOff x="1135461" y="2757380"/>
            <a:chExt cx="916841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47B00EA-F178-6ADF-ED15-472F53C66E90}"/>
                </a:ext>
              </a:extLst>
            </p:cNvPr>
            <p:cNvGrpSpPr/>
            <p:nvPr/>
          </p:nvGrpSpPr>
          <p:grpSpPr>
            <a:xfrm>
              <a:off x="1137902" y="5074887"/>
              <a:ext cx="914400" cy="1219558"/>
              <a:chOff x="1137902" y="5026875"/>
              <a:chExt cx="914400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80395577-79C1-77DF-ABF3-69D35A2F7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1BF03C6-E45F-40B5-255E-BDF8AB050287}"/>
                  </a:ext>
                </a:extLst>
              </p:cNvPr>
              <p:cNvSpPr txBox="1"/>
              <p:nvPr/>
            </p:nvSpPr>
            <p:spPr>
              <a:xfrm>
                <a:off x="1236797" y="6000212"/>
                <a:ext cx="7117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Copilot 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20D838D-68F5-0437-22B6-B803C9A0A20A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AF141ACA-76A2-A9C3-A371-F27AF5AE1A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4FD748-7329-2DDE-78F6-C6BBD38D200B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rPr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13729-3FAB-AA43-33F3-662E4AE107EC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1</a:t>
              </a:r>
            </a:p>
          </p:txBody>
        </p:sp>
      </p:grp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177E8FBB-5A25-2ED4-A98E-5EF1482276BC}"/>
              </a:ext>
            </a:extLst>
          </p:cNvPr>
          <p:cNvSpPr/>
          <p:nvPr/>
        </p:nvSpPr>
        <p:spPr bwMode="auto">
          <a:xfrm>
            <a:off x="6094549" y="2658593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77B86-BD59-6B37-F5E8-F881E43595F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D9B5AFC2-17D9-49E8-AEEE-C74AB04A1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1C12CB-FD5F-9FBE-3B8B-12DA011C40B6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Power Automate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FFF7703-BB87-875C-498A-88E6C5EFDE31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82C6B77-27CD-EEF3-9ADE-54A480B8C7C6}"/>
              </a:ext>
            </a:extLst>
          </p:cNvPr>
          <p:cNvSpPr txBox="1"/>
          <p:nvPr/>
        </p:nvSpPr>
        <p:spPr>
          <a:xfrm>
            <a:off x="8601902" y="697015"/>
            <a:ext cx="3478699" cy="570745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 user starts a conversation with the Copilot in Teams.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Copilot calls the flow.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flow triggers OpenAI via HTTP. The conversation continues until OpenAI knows the intended action and all related information. 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lt"/>
                <a:cs typeface="Segoe UI"/>
              </a:rPr>
              <a:t>Once confirmed, OpenAI sends a JSON message containing the action details. The flow then proceeds accordingly and triggers SAP and other connectors.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7345" marR="0" lvl="1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The SAP ERP Connector connects to SAP via the Data Gateway and starts the RFC BAPI in SAP.</a:t>
            </a: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342900" marR="0" lvl="0" indent="-34290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GB" sz="1600" dirty="0">
                <a:solidFill>
                  <a:srgbClr val="FFFFFF"/>
                </a:solidFill>
                <a:latin typeface="Segoe UI"/>
                <a:cs typeface="Segoe UI"/>
              </a:rPr>
              <a:t>The full conversation context including the SAP data is send to OpenAI to draft the best possible response.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2C921851-4AE8-AFC3-F0C2-819021DED39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0408438C-8057-EDB6-181C-9CB45E3EC6F4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CB4521C-DE75-5674-E547-796626D828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7D03DED-0AFF-2BD1-77D9-59FB9525DBB1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Azure Data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327A004-5BC4-D078-8442-3919EC5FE172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A5B034-FC84-20B4-A55D-96C287C83862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A60A4329-737F-EDC1-192F-ACEEA6FA1636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0FCE160A-1EFF-4A34-DD57-5EA053FA2FD8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8CA1A215-45C1-87FD-5309-6B15FD257C00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C791C8BB-470B-E954-1A62-5A95DF32E177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627BD6-236C-B57C-0215-DE85BCD14BAD}"/>
              </a:ext>
            </a:extLst>
          </p:cNvPr>
          <p:cNvGrpSpPr/>
          <p:nvPr/>
        </p:nvGrpSpPr>
        <p:grpSpPr>
          <a:xfrm>
            <a:off x="6598074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9B1C0AD-A3EA-F409-F34D-F578D7386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CF78050-A864-4BCC-BDBE-B9F3E22C4F9D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5827A8F-FCC7-D014-AF65-29ADD645051F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7EA3AA7-8419-9072-F3CA-8CA273B4B4F7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HTTP 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Connector</a:t>
              </a: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11F2F97-F285-F6AE-9E5A-1F11642DA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9BE700E-8192-7C64-E519-42DE25779805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EE8648-6961-32FD-EBAE-92377A3DCD7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039C6EFB-5E38-2303-FAEF-934A8CC2FFE7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2B194A-4875-1505-74AB-32632F18100D}"/>
              </a:ext>
            </a:extLst>
          </p:cNvPr>
          <p:cNvGrpSpPr/>
          <p:nvPr/>
        </p:nvGrpSpPr>
        <p:grpSpPr>
          <a:xfrm>
            <a:off x="4649409" y="2268820"/>
            <a:ext cx="1462643" cy="1386641"/>
            <a:chOff x="4722061" y="2672789"/>
            <a:chExt cx="1462643" cy="1386641"/>
          </a:xfrm>
        </p:grpSpPr>
        <p:pic>
          <p:nvPicPr>
            <p:cNvPr id="26" name="Picture 25" descr="A picture containing design&#10;&#10;Description automatically generated with medium confidence">
              <a:extLst>
                <a:ext uri="{FF2B5EF4-FFF2-40B4-BE49-F238E27FC236}">
                  <a16:creationId xmlns:a16="http://schemas.microsoft.com/office/drawing/2014/main" id="{78294B14-04E4-9143-7648-96002D9C3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030687" y="2672789"/>
              <a:ext cx="822960" cy="82296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DEBBB0-0429-0C2E-EA4C-65A8D2291E01}"/>
                </a:ext>
              </a:extLst>
            </p:cNvPr>
            <p:cNvSpPr txBox="1"/>
            <p:nvPr/>
          </p:nvSpPr>
          <p:spPr>
            <a:xfrm>
              <a:off x="4722061" y="3566987"/>
              <a:ext cx="1462643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SAP ERP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Table Connector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6AB56A9-F2C8-CA5A-4652-40B79F35571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17"/>
              </a:rPr>
              <a:t>https://github.com/mimergel/SAP Table Copilot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9A9EBF0-1887-CBFB-1F38-D67B8F2032FF}"/>
              </a:ext>
            </a:extLst>
          </p:cNvPr>
          <p:cNvSpPr txBox="1"/>
          <p:nvPr/>
        </p:nvSpPr>
        <p:spPr>
          <a:xfrm>
            <a:off x="6397561" y="2412372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FEBC9D2-7FD8-FFE8-A6F5-9E752ABA7A6D}"/>
              </a:ext>
            </a:extLst>
          </p:cNvPr>
          <p:cNvSpPr txBox="1"/>
          <p:nvPr/>
        </p:nvSpPr>
        <p:spPr>
          <a:xfrm>
            <a:off x="4116695" y="5064891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111216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D3210-4F3E-2036-9A29-9F9C92203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Demo: SAP Table Copilot</a:t>
            </a:r>
          </a:p>
        </p:txBody>
      </p:sp>
      <p:pic>
        <p:nvPicPr>
          <p:cNvPr id="3" name="SAP Table Copilot">
            <a:hlinkClick r:id="" action="ppaction://media"/>
            <a:extLst>
              <a:ext uri="{FF2B5EF4-FFF2-40B4-BE49-F238E27FC236}">
                <a16:creationId xmlns:a16="http://schemas.microsoft.com/office/drawing/2014/main" id="{77D7B342-6CA7-5DD5-3EAF-E1F06DE7D1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6420" y="1098853"/>
            <a:ext cx="7339159" cy="545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117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F108-5C6D-F2E6-26AE-BEFB39C30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SAP Product App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B2D98D-B46A-CAFD-DE25-544DD5664BF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05B25-5779-0BEA-C6FF-20627F20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77" y="1293011"/>
            <a:ext cx="8528446" cy="54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0192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5AF92-69A4-D2B7-B6FA-1C70F5062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1BA04-970F-C1C9-3268-DFC626298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>
                <a:cs typeface="Segoe UI Semilight"/>
              </a:rPr>
              <a:t>SAP Product App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3EA13D00-494A-6C7B-EEBB-EE01D7F0C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7286" y="4459407"/>
            <a:ext cx="1292275" cy="64008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A063CBB-0862-3BE6-7B2C-B91CF55F0812}"/>
              </a:ext>
            </a:extLst>
          </p:cNvPr>
          <p:cNvGrpSpPr/>
          <p:nvPr/>
        </p:nvGrpSpPr>
        <p:grpSpPr>
          <a:xfrm>
            <a:off x="6051376" y="4479993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EBF9DA-731C-9107-F2F1-C20E404A3A72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 dirty="0"/>
                <a:t>3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8435D519-8B02-D4E7-8E1E-F0412598FB11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56614D5-D5C5-C3D4-EB8F-8F25689D64D1}"/>
              </a:ext>
            </a:extLst>
          </p:cNvPr>
          <p:cNvGrpSpPr/>
          <p:nvPr/>
        </p:nvGrpSpPr>
        <p:grpSpPr>
          <a:xfrm>
            <a:off x="4684774" y="2076560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30471CCD-7C8C-3C94-927B-162A04DD3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C2CD272-18DA-09AB-3BF5-3D95C0869DB7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Automate </a:t>
              </a:r>
            </a:p>
            <a:p>
              <a:pPr algn="ctr"/>
              <a:r>
                <a:rPr lang="en-GB" sz="1600" dirty="0"/>
                <a:t>Flow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8A5976E-9205-8F77-9A6E-CBE2CE03F823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FontTx/>
              <a:buAutoNum type="arabicPeriod"/>
            </a:pPr>
            <a:r>
              <a:rPr lang="en-GB" sz="1600" dirty="0"/>
              <a:t>A mobile user works with a Power App that is linked to SAP data.     The App triggers the flow depending on inputs.                         The user can: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read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update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add</a:t>
            </a:r>
          </a:p>
          <a:p>
            <a:pPr marL="914400" lvl="1" indent="-274320">
              <a:buFont typeface="Wingdings" panose="05000000000000000000" pitchFamily="2" charset="2"/>
              <a:buChar char="ü"/>
            </a:pPr>
            <a:r>
              <a:rPr lang="en-GB" sz="1600" dirty="0"/>
              <a:t>delete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Flow calls the SAP OData Connector and transfers the required and optional parameters and values.</a:t>
            </a:r>
          </a:p>
          <a:p>
            <a:pPr marL="342900" indent="-342900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/>
              <a:t>The action is handled on the SAP systems and information depending on chosen action are returned. </a:t>
            </a:r>
            <a:endParaRPr lang="en-GB" sz="1600" dirty="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 dirty="0"/>
          </a:p>
          <a:p>
            <a:pPr marL="342900" indent="-342900">
              <a:buAutoNum type="arabicPeriod"/>
            </a:pPr>
            <a:r>
              <a:rPr lang="en-GB" sz="1600" dirty="0">
                <a:solidFill>
                  <a:srgbClr val="FFFFFF"/>
                </a:solidFill>
                <a:ea typeface="+mn-lt"/>
                <a:cs typeface="+mn-lt"/>
              </a:rPr>
              <a:t>Data is updated in the app.</a:t>
            </a:r>
            <a:endParaRPr lang="en-GB" sz="1600" dirty="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46197283-E7A6-6BDC-1CDC-6D60C93D45FA}"/>
              </a:ext>
            </a:extLst>
          </p:cNvPr>
          <p:cNvSpPr/>
          <p:nvPr/>
        </p:nvSpPr>
        <p:spPr bwMode="auto">
          <a:xfrm>
            <a:off x="5356317" y="3592300"/>
            <a:ext cx="137098" cy="548640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E3A65822-BFF4-2E23-2ABD-37A1E46FA1F0}"/>
              </a:ext>
            </a:extLst>
          </p:cNvPr>
          <p:cNvSpPr/>
          <p:nvPr/>
        </p:nvSpPr>
        <p:spPr bwMode="auto">
          <a:xfrm>
            <a:off x="3011908" y="2460195"/>
            <a:ext cx="1645920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821A49-17E8-332F-1487-157078D8A3D7}"/>
              </a:ext>
            </a:extLst>
          </p:cNvPr>
          <p:cNvSpPr txBox="1"/>
          <p:nvPr/>
        </p:nvSpPr>
        <p:spPr>
          <a:xfrm>
            <a:off x="3779564" y="219797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F69830-2846-055A-CEA3-2EA0FD943552}"/>
              </a:ext>
            </a:extLst>
          </p:cNvPr>
          <p:cNvGrpSpPr/>
          <p:nvPr/>
        </p:nvGrpSpPr>
        <p:grpSpPr>
          <a:xfrm>
            <a:off x="4929538" y="4347268"/>
            <a:ext cx="990656" cy="1566530"/>
            <a:chOff x="4877560" y="2388493"/>
            <a:chExt cx="990656" cy="1566530"/>
          </a:xfrm>
        </p:grpSpPr>
        <p:pic>
          <p:nvPicPr>
            <p:cNvPr id="49" name="Picture 48" descr="A close up of a sign&#10;&#10;Description automatically generated">
              <a:extLst>
                <a:ext uri="{FF2B5EF4-FFF2-40B4-BE49-F238E27FC236}">
                  <a16:creationId xmlns:a16="http://schemas.microsoft.com/office/drawing/2014/main" id="{CB06E17C-1E86-D363-4BFA-110B90E5D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933" y="2388493"/>
              <a:ext cx="831533" cy="822960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591A763-04C6-6D28-5BEF-FE9204359B83}"/>
                </a:ext>
              </a:extLst>
            </p:cNvPr>
            <p:cNvSpPr txBox="1"/>
            <p:nvPr/>
          </p:nvSpPr>
          <p:spPr>
            <a:xfrm>
              <a:off x="4877560" y="3277915"/>
              <a:ext cx="990656" cy="677108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SAPOData </a:t>
              </a:r>
            </a:p>
            <a:p>
              <a:pPr algn="ctr"/>
              <a:r>
                <a:rPr lang="en-GB" sz="1600">
                  <a:cs typeface="Segoe UI"/>
                </a:rPr>
                <a:t>Connector</a:t>
              </a:r>
            </a:p>
            <a:p>
              <a:pPr algn="ctr"/>
              <a:r>
                <a:rPr lang="en-GB" sz="1200">
                  <a:cs typeface="Segoe UI"/>
                </a:rPr>
                <a:t>(preview)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6F0675F-94D9-75A0-86E4-090E30FB158F}"/>
              </a:ext>
            </a:extLst>
          </p:cNvPr>
          <p:cNvSpPr txBox="1"/>
          <p:nvPr/>
        </p:nvSpPr>
        <p:spPr>
          <a:xfrm>
            <a:off x="5215229" y="374350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2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4A7F46-394C-112E-0A58-661034D439B0}"/>
              </a:ext>
            </a:extLst>
          </p:cNvPr>
          <p:cNvGrpSpPr/>
          <p:nvPr/>
        </p:nvGrpSpPr>
        <p:grpSpPr>
          <a:xfrm>
            <a:off x="1460210" y="2076560"/>
            <a:ext cx="1298882" cy="1406843"/>
            <a:chOff x="1460210" y="2076560"/>
            <a:chExt cx="1298882" cy="1406843"/>
          </a:xfrm>
        </p:grpSpPr>
        <p:pic>
          <p:nvPicPr>
            <p:cNvPr id="37" name="Picture 36" descr="A purple and pink diamond shapes&#10;&#10;Description automatically generated">
              <a:extLst>
                <a:ext uri="{FF2B5EF4-FFF2-40B4-BE49-F238E27FC236}">
                  <a16:creationId xmlns:a16="http://schemas.microsoft.com/office/drawing/2014/main" id="{109040E9-6463-778B-13C5-060530B4D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52453" y="2076560"/>
              <a:ext cx="914400" cy="914400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F0204C6-C7F8-880D-9017-8B98BE1CA104}"/>
                </a:ext>
              </a:extLst>
            </p:cNvPr>
            <p:cNvSpPr txBox="1"/>
            <p:nvPr/>
          </p:nvSpPr>
          <p:spPr>
            <a:xfrm>
              <a:off x="1460210" y="2990960"/>
              <a:ext cx="129888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 dirty="0"/>
                <a:t>Power Canvas </a:t>
              </a:r>
            </a:p>
            <a:p>
              <a:pPr algn="ctr"/>
              <a:r>
                <a:rPr lang="en-GB" sz="1600" dirty="0"/>
                <a:t>App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1AC5A08E-7636-2036-4EAD-0E22CFBA4AA8}"/>
              </a:ext>
            </a:extLst>
          </p:cNvPr>
          <p:cNvSpPr txBox="1"/>
          <p:nvPr/>
        </p:nvSpPr>
        <p:spPr>
          <a:xfrm>
            <a:off x="3779564" y="2627588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044D6E-2E6B-C470-2E48-17A21AA287EA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9"/>
              </a:rPr>
              <a:t>https://github.com/mimergel/SAP_Product_App</a:t>
            </a:r>
            <a:endParaRPr kumimoji="0" lang="en-US" sz="1765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5D1B70-3D90-6FEC-658A-DB1967865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187" y="3834255"/>
            <a:ext cx="2569109" cy="178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747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4F896-668D-917B-BFA3-357C0C76A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EF2C7-8B7F-09A3-AA2F-FFCAC7296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Demo SAP Product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C3C067-5E7B-96C5-AC43-547149FF501A}"/>
              </a:ext>
            </a:extLst>
          </p:cNvPr>
          <p:cNvSpPr/>
          <p:nvPr/>
        </p:nvSpPr>
        <p:spPr bwMode="auto">
          <a:xfrm>
            <a:off x="0" y="1219200"/>
            <a:ext cx="12192000" cy="5638800"/>
          </a:xfrm>
          <a:prstGeom prst="rect">
            <a:avLst/>
          </a:prstGeom>
          <a:solidFill>
            <a:srgbClr val="E0E0E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SAP-product-browser">
            <a:hlinkClick r:id="" action="ppaction://media"/>
            <a:extLst>
              <a:ext uri="{FF2B5EF4-FFF2-40B4-BE49-F238E27FC236}">
                <a16:creationId xmlns:a16="http://schemas.microsoft.com/office/drawing/2014/main" id="{7EBD0731-59F1-D6D2-D28E-64F1178C8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1285" y="1219200"/>
            <a:ext cx="901201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521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4A0DB-AE28-930B-4DE4-EEDBD030A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slide with logo</a:t>
            </a:r>
          </a:p>
        </p:txBody>
      </p:sp>
    </p:spTree>
    <p:extLst>
      <p:ext uri="{BB962C8B-B14F-4D97-AF65-F5344CB8AC3E}">
        <p14:creationId xmlns:p14="http://schemas.microsoft.com/office/powerpoint/2010/main" val="176207203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0D54E9-FA4C-C0C1-B89E-5AFF0EA643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3" y="1464906"/>
            <a:ext cx="5056757" cy="5386090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400"/>
              <a:t>Our mission is to empower every person and every organization on the planet to achieve more.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000"/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SAP Teams will 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become more productive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deliver better results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provide faster solutions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be more successful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/>
              <a:t>- be happier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2000"/>
              <a:t>- …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en-US" sz="2800"/>
          </a:p>
        </p:txBody>
      </p:sp>
      <p:pic>
        <p:nvPicPr>
          <p:cNvPr id="12" name="Picture Placeholder 11" descr="A group of people hiking on a snowy mountain&#10;&#10;Description automatically generated">
            <a:extLst>
              <a:ext uri="{FF2B5EF4-FFF2-40B4-BE49-F238E27FC236}">
                <a16:creationId xmlns:a16="http://schemas.microsoft.com/office/drawing/2014/main" id="{1AF279E8-6078-45E9-C40F-318458C156B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0259" r="1025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4034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40BF-DBCA-F444-3865-AE02F5FAD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&amp;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[Connectors]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FD4FB-9FA9-974D-A37E-1C349E3A08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198" y="1589670"/>
            <a:ext cx="10809387" cy="4811130"/>
          </a:xfrm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pPr marL="457200" indent="-457200"/>
            <a:r>
              <a:rPr lang="en-US" dirty="0">
                <a:cs typeface="Segoe UI Semilight"/>
              </a:rPr>
              <a:t>ChatGPT like experience in Teams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[HTTP]</a:t>
            </a:r>
          </a:p>
          <a:p>
            <a:pPr marL="457200" lvl="1"/>
            <a:r>
              <a:rPr lang="en-US" sz="2400" dirty="0">
                <a:cs typeface="Segoe UI Semilight"/>
              </a:rPr>
              <a:t>Ask anything privately and safely using your business data</a:t>
            </a:r>
          </a:p>
          <a:p>
            <a:pPr marL="457200" indent="-457200">
              <a:lnSpc>
                <a:spcPct val="160000"/>
              </a:lnSpc>
            </a:pPr>
            <a:r>
              <a:rPr lang="en-US" dirty="0">
                <a:cs typeface="Segoe UI Semilight"/>
              </a:rPr>
              <a:t>OpenAI-Powered Copilot for SAP Self-Services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ERP]</a:t>
            </a:r>
          </a:p>
          <a:p>
            <a:pPr lvl="2"/>
            <a:r>
              <a:rPr lang="en-US" sz="2400" dirty="0">
                <a:cs typeface="Segoe UI Semilight"/>
              </a:rPr>
              <a:t>Check User, Job Status, Communicate a maintenance,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Ask anything about data in SAP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[HTTP + function app]</a:t>
            </a:r>
          </a:p>
          <a:p>
            <a:pPr lvl="2"/>
            <a:r>
              <a:rPr lang="en-US" sz="2400" dirty="0">
                <a:cs typeface="Segoe UI Semilight"/>
              </a:rPr>
              <a:t>e.g. How many flights were scheduled on November 28th 2023 per Airline??,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Ordering assistant, add or change product details, …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Table Copilot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ERP table]</a:t>
            </a:r>
          </a:p>
          <a:p>
            <a:pPr lvl="2"/>
            <a:r>
              <a:rPr lang="en-US" sz="2400" dirty="0">
                <a:cs typeface="Segoe UI Semilight"/>
              </a:rPr>
              <a:t>Ask anything about data in tables. E.g. Which airlines operate flights from New York?</a:t>
            </a:r>
          </a:p>
          <a:p>
            <a:pPr marL="457200" indent="-457200">
              <a:lnSpc>
                <a:spcPct val="170000"/>
              </a:lnSpc>
            </a:pPr>
            <a:r>
              <a:rPr lang="en-US" dirty="0">
                <a:cs typeface="Segoe UI Semilight"/>
              </a:rPr>
              <a:t>SAP Product App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  <a:cs typeface="Segoe UI Semilight"/>
              </a:rPr>
              <a:t>[SAP ODATA preview]</a:t>
            </a:r>
          </a:p>
          <a:p>
            <a:pPr lvl="2"/>
            <a:r>
              <a:rPr lang="en-US" sz="2400" dirty="0">
                <a:cs typeface="Segoe UI Semilight"/>
              </a:rPr>
              <a:t>Enable mobile workers with access to SAP data</a:t>
            </a:r>
            <a:endParaRPr lang="en-US" dirty="0">
              <a:cs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114278246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1" y="585216"/>
            <a:ext cx="9723711" cy="615553"/>
          </a:xfrm>
        </p:spPr>
        <p:txBody>
          <a:bodyPr/>
          <a:lstStyle/>
          <a:p>
            <a:r>
              <a:rPr lang="en-US" dirty="0"/>
              <a:t>1. ChatGPT like experience in Teams using Power Platform and Azure OpenAI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423420" y="2024717"/>
            <a:ext cx="1288623" cy="3537065"/>
            <a:chOff x="948354" y="2757380"/>
            <a:chExt cx="1288623" cy="353706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948354" y="5074887"/>
              <a:ext cx="1288623" cy="1219558"/>
              <a:chOff x="948354" y="5026875"/>
              <a:chExt cx="1288623" cy="1219558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948354" y="6000212"/>
                <a:ext cx="12886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 dirty="0"/>
                  <a:t>Copilot Studio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32590" y="3133649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72595" y="4388252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592377" y="2024717"/>
            <a:ext cx="3478699" cy="384576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 the bot in Teams. He can paste business data and ask for review, summary, improving, etc.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bot calls the Power Automate Flow</a:t>
            </a:r>
          </a:p>
          <a:p>
            <a:pPr marL="342900" indent="-342900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triggers OpenAI via the HTTP Connector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OpenAI responds to the request and the result is presented within Teams.</a:t>
            </a:r>
            <a:endParaRPr lang="en-GB" sz="160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12423" y="3347360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88692" y="4388252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3990580" y="4638515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31905" y="3880373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01394" y="4542468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79352" y="4635116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AAC6EEB-C407-1033-6F54-600FE5E15FDB}"/>
              </a:ext>
            </a:extLst>
          </p:cNvPr>
          <p:cNvSpPr txBox="1"/>
          <p:nvPr/>
        </p:nvSpPr>
        <p:spPr>
          <a:xfrm>
            <a:off x="6360949" y="4584467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B07E3A-81EE-B993-C6C2-3DD993787DD5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2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46442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D2D3-BEB8-A65B-A35A-0124A756D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10000336" cy="307777"/>
          </a:xfrm>
        </p:spPr>
        <p:txBody>
          <a:bodyPr/>
          <a:lstStyle/>
          <a:p>
            <a:r>
              <a:rPr lang="en-US" dirty="0"/>
              <a:t>1. Demo: ChatGPT like experience in Teams using Power Platform and Azure OpenAI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B2427A-ACBE-0713-5789-948BB0A27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99" y="1589671"/>
            <a:ext cx="5511801" cy="3533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6F851A-3180-172A-C04D-D8860A12C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30" y="1589669"/>
            <a:ext cx="5473458" cy="35334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59F826-9EE9-CC99-B390-6BD8F7E11F1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https://github.com/mimergel/Azure_OpenAi_Chat_in_Teams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614662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/>
          <a:p>
            <a:r>
              <a:rPr lang="en-US" dirty="0"/>
              <a:t>2. </a:t>
            </a:r>
            <a:r>
              <a:rPr lang="en-US" dirty="0">
                <a:cs typeface="Segoe UI Semilight"/>
              </a:rPr>
              <a:t>SAP Self-Services Copilot</a:t>
            </a:r>
            <a:endParaRPr lang="en-US" dirty="0"/>
          </a:p>
        </p:txBody>
      </p:sp>
      <p:pic>
        <p:nvPicPr>
          <p:cNvPr id="3" name="Picture 2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23377A30-34B3-9846-D298-37B76051D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93711" y="697016"/>
            <a:ext cx="1292275" cy="64008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E053A6-6621-5C28-A1BB-1A61CCCA1B02}"/>
              </a:ext>
            </a:extLst>
          </p:cNvPr>
          <p:cNvGrpSpPr/>
          <p:nvPr/>
        </p:nvGrpSpPr>
        <p:grpSpPr>
          <a:xfrm>
            <a:off x="173736" y="2367724"/>
            <a:ext cx="1807033" cy="3783287"/>
            <a:chOff x="689145" y="2757380"/>
            <a:chExt cx="1807033" cy="378328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6DB2032-8B18-AE1F-B78C-E7EAA8CD67C2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F76915ED-FD0F-6059-CE76-397BDD4239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242EE2-A056-7B22-9337-1C8A4B2D0156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4AAE227-5B4B-34FB-1410-9BD895972E3B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9" name="Picture 8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60C5F0DE-F858-D48D-3B1E-F6C4A1DCF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93E581-7755-79EA-FBDA-1B82739B2CDD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6C4654-D9DA-7230-5417-F1271F923ED3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351CF2-85A4-F0AA-C44A-664F3A1F0953}"/>
              </a:ext>
            </a:extLst>
          </p:cNvPr>
          <p:cNvGrpSpPr/>
          <p:nvPr/>
        </p:nvGrpSpPr>
        <p:grpSpPr>
          <a:xfrm>
            <a:off x="6224021" y="2412372"/>
            <a:ext cx="727977" cy="393350"/>
            <a:chOff x="7873848" y="5171566"/>
            <a:chExt cx="727977" cy="39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B7A86F-A51E-76C8-5C23-32F1AF9BDB20}"/>
                </a:ext>
              </a:extLst>
            </p:cNvPr>
            <p:cNvSpPr txBox="1"/>
            <p:nvPr/>
          </p:nvSpPr>
          <p:spPr>
            <a:xfrm>
              <a:off x="8183242" y="5171566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5</a:t>
              </a:r>
            </a:p>
          </p:txBody>
        </p:sp>
        <p:sp>
          <p:nvSpPr>
            <p:cNvPr id="15" name="Arrow: Left-Right 14">
              <a:extLst>
                <a:ext uri="{FF2B5EF4-FFF2-40B4-BE49-F238E27FC236}">
                  <a16:creationId xmlns:a16="http://schemas.microsoft.com/office/drawing/2014/main" id="{EA64616A-66AE-0608-A0A2-F4B5902B42C3}"/>
                </a:ext>
              </a:extLst>
            </p:cNvPr>
            <p:cNvSpPr/>
            <p:nvPr/>
          </p:nvSpPr>
          <p:spPr bwMode="auto">
            <a:xfrm>
              <a:off x="7873848" y="541778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09CC86-4FDA-C8E7-C056-C9CA764FB06C}"/>
              </a:ext>
            </a:extLst>
          </p:cNvPr>
          <p:cNvGrpSpPr/>
          <p:nvPr/>
        </p:nvGrpSpPr>
        <p:grpSpPr>
          <a:xfrm>
            <a:off x="2542115" y="3476656"/>
            <a:ext cx="1559081" cy="1380573"/>
            <a:chOff x="3014480" y="3108138"/>
            <a:chExt cx="1559081" cy="1380573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C528249-C52D-855B-3373-E8EA4AFCE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BCEF85-1BE6-8BDD-B132-5ED7467C3FDC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90B0D0B-7672-9DF4-0D3E-D485D0F2C554}"/>
              </a:ext>
            </a:extLst>
          </p:cNvPr>
          <p:cNvSpPr txBox="1"/>
          <p:nvPr/>
        </p:nvSpPr>
        <p:spPr>
          <a:xfrm>
            <a:off x="4382120" y="4731259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E8332C-4539-C6F2-54CC-950F294B58F8}"/>
              </a:ext>
            </a:extLst>
          </p:cNvPr>
          <p:cNvSpPr txBox="1"/>
          <p:nvPr/>
        </p:nvSpPr>
        <p:spPr>
          <a:xfrm>
            <a:off x="8601902" y="697016"/>
            <a:ext cx="3478699" cy="54448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 the bot in Teams.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bot calls the flow.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triggers OpenAI via HTTP. The conversation continues until OpenAI knows the intended action and all related information. 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>
                <a:solidFill>
                  <a:srgbClr val="FFFFFF"/>
                </a:solidFill>
                <a:ea typeface="+mn-lt"/>
                <a:cs typeface="+mn-lt"/>
              </a:rPr>
              <a:t>Once confirmed, OpenAI sends a JSON message containing the action details. The flow then proceeds accordingly and triggers SAP and other connectors.</a:t>
            </a:r>
            <a:endParaRPr lang="en-GB" sz="1600">
              <a:cs typeface="Segoe UI"/>
            </a:endParaRPr>
          </a:p>
          <a:p>
            <a:pPr marL="347345" lvl="1"/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r>
              <a:rPr lang="en-GB" sz="1600"/>
              <a:t>The SAP ERP Connector connects to SAP via the Data Gateway and starts the RFC BAPI in SAP.</a:t>
            </a:r>
            <a:endParaRPr lang="en-GB" sz="1600">
              <a:cs typeface="Segoe UI"/>
            </a:endParaRPr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BF670330-9BF2-311A-765F-050720073C2D}"/>
              </a:ext>
            </a:extLst>
          </p:cNvPr>
          <p:cNvSpPr/>
          <p:nvPr/>
        </p:nvSpPr>
        <p:spPr bwMode="auto">
          <a:xfrm>
            <a:off x="1021948" y="3690367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Arrow: Left-Right 23">
            <a:extLst>
              <a:ext uri="{FF2B5EF4-FFF2-40B4-BE49-F238E27FC236}">
                <a16:creationId xmlns:a16="http://schemas.microsoft.com/office/drawing/2014/main" id="{CADF5A18-C9AA-650A-6153-E8A838257AA5}"/>
              </a:ext>
            </a:extLst>
          </p:cNvPr>
          <p:cNvSpPr/>
          <p:nvPr/>
        </p:nvSpPr>
        <p:spPr bwMode="auto">
          <a:xfrm rot="18879769">
            <a:off x="3918334" y="3181258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D032E303-14A7-CFB9-4A94-A2E0D70C7AD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9956" y="2303716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FFD76A7-6278-4521-9F11-0C21F0FFE136}"/>
              </a:ext>
            </a:extLst>
          </p:cNvPr>
          <p:cNvSpPr txBox="1"/>
          <p:nvPr/>
        </p:nvSpPr>
        <p:spPr>
          <a:xfrm>
            <a:off x="7041118" y="3277915"/>
            <a:ext cx="105208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1600"/>
              <a:t>Azure Data </a:t>
            </a:r>
          </a:p>
          <a:p>
            <a:pPr algn="ctr"/>
            <a:r>
              <a:rPr lang="en-GB" sz="1600"/>
              <a:t>Gateway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FB1794D-E217-EE0F-CCBF-276508A36A0D}"/>
              </a:ext>
            </a:extLst>
          </p:cNvPr>
          <p:cNvGrpSpPr/>
          <p:nvPr/>
        </p:nvGrpSpPr>
        <p:grpSpPr>
          <a:xfrm>
            <a:off x="1798217" y="4731259"/>
            <a:ext cx="727977" cy="405511"/>
            <a:chOff x="1712492" y="5120915"/>
            <a:chExt cx="727977" cy="40551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D61C367-F0BC-616D-A16F-C1C818DB066C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30" name="Arrow: Left-Right 29">
              <a:extLst>
                <a:ext uri="{FF2B5EF4-FFF2-40B4-BE49-F238E27FC236}">
                  <a16:creationId xmlns:a16="http://schemas.microsoft.com/office/drawing/2014/main" id="{86DACDB8-32B4-9C45-CD20-06C40333F52D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3396FF-6894-A048-CAC3-0E36F61C4345}"/>
              </a:ext>
            </a:extLst>
          </p:cNvPr>
          <p:cNvSpPr txBox="1"/>
          <p:nvPr/>
        </p:nvSpPr>
        <p:spPr>
          <a:xfrm>
            <a:off x="4142720" y="2968874"/>
            <a:ext cx="11060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GB" sz="1600"/>
              <a:t>4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410DAF89-5CA4-0FEB-4293-706CE882D163}"/>
              </a:ext>
            </a:extLst>
          </p:cNvPr>
          <p:cNvSpPr/>
          <p:nvPr/>
        </p:nvSpPr>
        <p:spPr bwMode="auto">
          <a:xfrm rot="5400000">
            <a:off x="7202295" y="1746841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Arrow: Left-Right 31">
            <a:extLst>
              <a:ext uri="{FF2B5EF4-FFF2-40B4-BE49-F238E27FC236}">
                <a16:creationId xmlns:a16="http://schemas.microsoft.com/office/drawing/2014/main" id="{8B2DA182-B5CD-B421-A4AF-0FB108511710}"/>
              </a:ext>
            </a:extLst>
          </p:cNvPr>
          <p:cNvSpPr/>
          <p:nvPr/>
        </p:nvSpPr>
        <p:spPr bwMode="auto">
          <a:xfrm rot="13784265">
            <a:off x="4000105" y="4981522"/>
            <a:ext cx="665016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8FCCC9-3FB1-AFDC-5614-E09075A7B9B7}"/>
              </a:ext>
            </a:extLst>
          </p:cNvPr>
          <p:cNvGrpSpPr/>
          <p:nvPr/>
        </p:nvGrpSpPr>
        <p:grpSpPr>
          <a:xfrm>
            <a:off x="6541430" y="4223380"/>
            <a:ext cx="1918445" cy="1918445"/>
            <a:chOff x="4531602" y="2223353"/>
            <a:chExt cx="1918445" cy="1918445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EEED0212-D34D-0EFA-6454-95DD643D9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66D2287-D861-92EE-66DB-1CE3ADCDCCBF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FD61775-6D9D-56F7-DA66-7C80EB29FE1C}"/>
              </a:ext>
            </a:extLst>
          </p:cNvPr>
          <p:cNvGrpSpPr/>
          <p:nvPr/>
        </p:nvGrpSpPr>
        <p:grpSpPr>
          <a:xfrm>
            <a:off x="4910919" y="4885475"/>
            <a:ext cx="939360" cy="1328016"/>
            <a:chOff x="4822088" y="2761769"/>
            <a:chExt cx="939360" cy="132801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14F7C9-3949-0743-6B33-C653DBCA91B9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algn="ctr"/>
              <a:r>
                <a:rPr lang="en-GB" sz="1600"/>
                <a:t>HTTP </a:t>
              </a:r>
            </a:p>
            <a:p>
              <a:pPr algn="ctr"/>
              <a:r>
                <a:rPr lang="en-GB" sz="1600"/>
                <a:t>Connector</a:t>
              </a:r>
              <a:endParaRPr lang="en-GB" sz="1600">
                <a:cs typeface="Segoe UI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94679B-AAE9-D900-5DF9-8A7F7C7A0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010FB54-C818-7F05-7FE0-C3EB54A3EEB4}"/>
              </a:ext>
            </a:extLst>
          </p:cNvPr>
          <p:cNvGrpSpPr/>
          <p:nvPr/>
        </p:nvGrpSpPr>
        <p:grpSpPr>
          <a:xfrm>
            <a:off x="6088877" y="4978123"/>
            <a:ext cx="727977" cy="391143"/>
            <a:chOff x="6019353" y="4005852"/>
            <a:chExt cx="727977" cy="3911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54DA13C-715C-65B9-2DD9-8EEDC2CB8F38}"/>
                </a:ext>
              </a:extLst>
            </p:cNvPr>
            <p:cNvSpPr txBox="1"/>
            <p:nvPr/>
          </p:nvSpPr>
          <p:spPr>
            <a:xfrm>
              <a:off x="6328037" y="4005852"/>
              <a:ext cx="65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endParaRPr lang="en-GB" sz="1600"/>
            </a:p>
          </p:txBody>
        </p:sp>
        <p:sp>
          <p:nvSpPr>
            <p:cNvPr id="45" name="Arrow: Left-Right 44">
              <a:extLst>
                <a:ext uri="{FF2B5EF4-FFF2-40B4-BE49-F238E27FC236}">
                  <a16:creationId xmlns:a16="http://schemas.microsoft.com/office/drawing/2014/main" id="{346F3046-2139-89DC-91E4-C164BFE894C3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E4B751E-30C8-5E01-E88B-16B34446D177}"/>
              </a:ext>
            </a:extLst>
          </p:cNvPr>
          <p:cNvGrpSpPr/>
          <p:nvPr/>
        </p:nvGrpSpPr>
        <p:grpSpPr>
          <a:xfrm>
            <a:off x="4556628" y="1953232"/>
            <a:ext cx="1649896" cy="1933163"/>
            <a:chOff x="4470903" y="2764229"/>
            <a:chExt cx="1649896" cy="193316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4DEADF-A026-DAF4-281E-7E1835BA69BF}"/>
                </a:ext>
              </a:extLst>
            </p:cNvPr>
            <p:cNvGrpSpPr/>
            <p:nvPr/>
          </p:nvGrpSpPr>
          <p:grpSpPr>
            <a:xfrm>
              <a:off x="4618537" y="2764229"/>
              <a:ext cx="1352934" cy="1140419"/>
              <a:chOff x="4776914" y="2672789"/>
              <a:chExt cx="1352934" cy="1140419"/>
            </a:xfrm>
          </p:grpSpPr>
          <p:pic>
            <p:nvPicPr>
              <p:cNvPr id="26" name="Picture 25" descr="A picture containing design&#10;&#10;Description automatically generated with medium confidence">
                <a:extLst>
                  <a:ext uri="{FF2B5EF4-FFF2-40B4-BE49-F238E27FC236}">
                    <a16:creationId xmlns:a16="http://schemas.microsoft.com/office/drawing/2014/main" id="{C02294AF-4DD5-2E4B-DD28-D87803ABE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030687" y="2672789"/>
                <a:ext cx="822960" cy="822960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599F776-1A54-3422-EA30-4CC3BD8528BC}"/>
                  </a:ext>
                </a:extLst>
              </p:cNvPr>
              <p:cNvSpPr txBox="1"/>
              <p:nvPr/>
            </p:nvSpPr>
            <p:spPr>
              <a:xfrm>
                <a:off x="4776914" y="3566987"/>
                <a:ext cx="135293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en-GB" sz="1600"/>
                  <a:t>SAP Connector</a:t>
                </a:r>
              </a:p>
            </p:txBody>
          </p:sp>
        </p:grpSp>
        <p:pic>
          <p:nvPicPr>
            <p:cNvPr id="35" name="Graphic 2">
              <a:extLst>
                <a:ext uri="{FF2B5EF4-FFF2-40B4-BE49-F238E27FC236}">
                  <a16:creationId xmlns:a16="http://schemas.microsoft.com/office/drawing/2014/main" id="{CD8B0C93-A94B-F9A1-229C-EA2CB6841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601551" y="3950697"/>
              <a:ext cx="454430" cy="454430"/>
            </a:xfrm>
            <a:prstGeom prst="rect">
              <a:avLst/>
            </a:prstGeom>
          </p:spPr>
        </p:pic>
        <p:pic>
          <p:nvPicPr>
            <p:cNvPr id="37" name="Graphic 3">
              <a:extLst>
                <a:ext uri="{FF2B5EF4-FFF2-40B4-BE49-F238E27FC236}">
                  <a16:creationId xmlns:a16="http://schemas.microsoft.com/office/drawing/2014/main" id="{D28BDE28-084E-B004-160E-630EBB472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059520" y="3950571"/>
              <a:ext cx="454430" cy="454430"/>
            </a:xfrm>
            <a:prstGeom prst="rect">
              <a:avLst/>
            </a:prstGeom>
          </p:spPr>
        </p:pic>
        <p:pic>
          <p:nvPicPr>
            <p:cNvPr id="38" name="Graphic 4">
              <a:extLst>
                <a:ext uri="{FF2B5EF4-FFF2-40B4-BE49-F238E27FC236}">
                  <a16:creationId xmlns:a16="http://schemas.microsoft.com/office/drawing/2014/main" id="{340F48D5-3B5E-0040-5D39-047D84ACF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4492192" y="3954990"/>
              <a:ext cx="454430" cy="45443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AB03690-778A-6EDF-404B-4C8104B33F29}"/>
                </a:ext>
              </a:extLst>
            </p:cNvPr>
            <p:cNvSpPr txBox="1"/>
            <p:nvPr/>
          </p:nvSpPr>
          <p:spPr>
            <a:xfrm>
              <a:off x="4470903" y="4451171"/>
              <a:ext cx="1649896" cy="24622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>
                  <a:cs typeface="Segoe UI"/>
                </a:rPr>
                <a:t>M365 Connectors</a:t>
              </a:r>
              <a:endParaRPr lang="en-GB" sz="1600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CC70ABF-4D3B-6C3B-2D42-736A2BBD0849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23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6887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56E0F-A773-F0AF-733A-FD77C0B27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Demo: SAP Self-Services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D637F6-73B5-EE65-FB0A-A6CA36AB55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980545"/>
            <a:ext cx="3479070" cy="184666"/>
          </a:xfrm>
        </p:spPr>
        <p:txBody>
          <a:bodyPr/>
          <a:lstStyle/>
          <a:p>
            <a:pPr algn="ctr"/>
            <a:r>
              <a:rPr lang="en-US"/>
              <a:t>SAP User Check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A6AA6B2-8AA9-F2D4-5DB6-ABD638CDF5D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374792" y="4980545"/>
            <a:ext cx="3476891" cy="184666"/>
          </a:xfrm>
        </p:spPr>
        <p:txBody>
          <a:bodyPr/>
          <a:lstStyle/>
          <a:p>
            <a:pPr algn="ctr"/>
            <a:r>
              <a:rPr lang="en-US"/>
              <a:t>SAP Job Status Check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5B6F677-2FF2-914B-8239-009D90AC9A9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33626" y="4977354"/>
            <a:ext cx="3485371" cy="187857"/>
          </a:xfrm>
        </p:spPr>
        <p:txBody>
          <a:bodyPr/>
          <a:lstStyle/>
          <a:p>
            <a:pPr algn="ctr"/>
            <a:r>
              <a:rPr lang="en-US"/>
              <a:t>Communicate a planned maintenance</a:t>
            </a:r>
          </a:p>
        </p:txBody>
      </p:sp>
      <p:pic>
        <p:nvPicPr>
          <p:cNvPr id="15" name="SAP User Check">
            <a:hlinkClick r:id="" action="ppaction://media"/>
            <a:extLst>
              <a:ext uri="{FF2B5EF4-FFF2-40B4-BE49-F238E27FC236}">
                <a16:creationId xmlns:a16="http://schemas.microsoft.com/office/drawing/2014/main" id="{0D8A004C-B4C2-AADB-6A8E-F98EE331EE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4201" y="2005376"/>
            <a:ext cx="3486092" cy="2428236"/>
          </a:xfrm>
          <a:prstGeom prst="rect">
            <a:avLst/>
          </a:prstGeom>
        </p:spPr>
      </p:pic>
      <p:pic>
        <p:nvPicPr>
          <p:cNvPr id="16" name="SAP Job Check">
            <a:hlinkClick r:id="" action="ppaction://media"/>
            <a:extLst>
              <a:ext uri="{FF2B5EF4-FFF2-40B4-BE49-F238E27FC236}">
                <a16:creationId xmlns:a16="http://schemas.microsoft.com/office/drawing/2014/main" id="{2BEDEDE9-F49B-1C2D-7C40-AADEB97988C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329806" y="2005376"/>
            <a:ext cx="3531660" cy="2459976"/>
          </a:xfrm>
          <a:prstGeom prst="rect">
            <a:avLst/>
          </a:prstGeom>
        </p:spPr>
      </p:pic>
      <p:pic>
        <p:nvPicPr>
          <p:cNvPr id="17" name="Communicate a Maintenance">
            <a:hlinkClick r:id="" action="ppaction://media"/>
            <a:extLst>
              <a:ext uri="{FF2B5EF4-FFF2-40B4-BE49-F238E27FC236}">
                <a16:creationId xmlns:a16="http://schemas.microsoft.com/office/drawing/2014/main" id="{9DB6DBCF-A262-885C-9DB1-547BA3A4AAC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0979" y="2005376"/>
            <a:ext cx="3486093" cy="2459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10E044-769E-6207-EBD8-A1B4A4AD273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1"/>
              </a:rPr>
              <a:t>https://github.com/mimergel/Azure_OpenAI_powered_SAP-Self-Services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5293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 fullScrn="1"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 fullScrn="1">
              <p:cMediaNode vol="80000">
                <p:cTn id="13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 fullScrn="1">
              <p:cMediaNode vol="80000">
                <p:cTn id="19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AD35A-E437-7474-5A91-84116F862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615553"/>
          </a:xfrm>
        </p:spPr>
        <p:txBody>
          <a:bodyPr/>
          <a:lstStyle/>
          <a:p>
            <a:r>
              <a:rPr lang="en-US" dirty="0"/>
              <a:t>3. Ask anything about your SAP data </a:t>
            </a:r>
            <a:br>
              <a:rPr lang="en-US" dirty="0"/>
            </a:br>
            <a:r>
              <a:rPr lang="en-US" dirty="0"/>
              <a:t>(or even any data in any DB)</a:t>
            </a:r>
            <a:endParaRPr lang="en-GB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AB49BC-9483-2A0B-5721-ADA0BA9B8477}"/>
              </a:ext>
            </a:extLst>
          </p:cNvPr>
          <p:cNvGrpSpPr/>
          <p:nvPr/>
        </p:nvGrpSpPr>
        <p:grpSpPr>
          <a:xfrm>
            <a:off x="6905043" y="2279804"/>
            <a:ext cx="1210268" cy="1160621"/>
            <a:chOff x="6237339" y="3080071"/>
            <a:chExt cx="1210268" cy="1160621"/>
          </a:xfrm>
        </p:grpSpPr>
        <p:pic>
          <p:nvPicPr>
            <p:cNvPr id="26" name="Picture 25" descr="Logo, icon&#10;&#10;Description automatically generated">
              <a:extLst>
                <a:ext uri="{FF2B5EF4-FFF2-40B4-BE49-F238E27FC236}">
                  <a16:creationId xmlns:a16="http://schemas.microsoft.com/office/drawing/2014/main" id="{4C1055CA-291F-34B7-8054-595272D6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5273" y="3080071"/>
              <a:ext cx="914401" cy="91440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69A8654-3A62-B4DA-B065-C07F7891EB51}"/>
                </a:ext>
              </a:extLst>
            </p:cNvPr>
            <p:cNvSpPr txBox="1"/>
            <p:nvPr/>
          </p:nvSpPr>
          <p:spPr>
            <a:xfrm>
              <a:off x="6237339" y="3994471"/>
              <a:ext cx="12102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Function App</a:t>
              </a: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2CA9C3B8-FB29-5F2B-5D47-068A44E31786}"/>
              </a:ext>
            </a:extLst>
          </p:cNvPr>
          <p:cNvGrpSpPr/>
          <p:nvPr/>
        </p:nvGrpSpPr>
        <p:grpSpPr>
          <a:xfrm>
            <a:off x="183261" y="2366855"/>
            <a:ext cx="1807033" cy="3783287"/>
            <a:chOff x="689145" y="2757380"/>
            <a:chExt cx="1807033" cy="378328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8444877-5AA0-9F3B-30EC-B64C50D22480}"/>
                </a:ext>
              </a:extLst>
            </p:cNvPr>
            <p:cNvGrpSpPr/>
            <p:nvPr/>
          </p:nvGrpSpPr>
          <p:grpSpPr>
            <a:xfrm>
              <a:off x="689145" y="5074887"/>
              <a:ext cx="1807033" cy="1465780"/>
              <a:chOff x="689145" y="5026875"/>
              <a:chExt cx="1807033" cy="1465780"/>
            </a:xfrm>
          </p:grpSpPr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3D1C3AFF-1223-BFE8-0C6F-9BA47A88B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137902" y="5026875"/>
                <a:ext cx="914400" cy="9144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0536530-9435-1A54-F8FE-28834EB8CBE8}"/>
                  </a:ext>
                </a:extLst>
              </p:cNvPr>
              <p:cNvSpPr txBox="1"/>
              <p:nvPr/>
            </p:nvSpPr>
            <p:spPr>
              <a:xfrm>
                <a:off x="689145" y="6000212"/>
                <a:ext cx="180703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Power Virtual Agent</a:t>
                </a:r>
              </a:p>
              <a:p>
                <a:pPr algn="ctr"/>
                <a:r>
                  <a:rPr lang="en-GB" sz="1600"/>
                  <a:t>Chat Bot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E99B33A-A76B-8F31-9C78-3E355EEDB6CE}"/>
                </a:ext>
              </a:extLst>
            </p:cNvPr>
            <p:cNvGrpSpPr/>
            <p:nvPr/>
          </p:nvGrpSpPr>
          <p:grpSpPr>
            <a:xfrm>
              <a:off x="1135461" y="2757380"/>
              <a:ext cx="914400" cy="1155245"/>
              <a:chOff x="1225937" y="3206738"/>
              <a:chExt cx="914400" cy="1155245"/>
            </a:xfrm>
          </p:grpSpPr>
          <p:pic>
            <p:nvPicPr>
              <p:cNvPr id="4" name="Picture 3" descr="A picture containing symbol, graphics, screenshot, font&#10;&#10;Description automatically generated">
                <a:extLst>
                  <a:ext uri="{FF2B5EF4-FFF2-40B4-BE49-F238E27FC236}">
                    <a16:creationId xmlns:a16="http://schemas.microsoft.com/office/drawing/2014/main" id="{20DA1039-A4F2-6EE7-4D73-7D3CA4A62A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tretch>
                <a:fillRect/>
              </a:stretch>
            </p:blipFill>
            <p:spPr>
              <a:xfrm>
                <a:off x="1225937" y="3206738"/>
                <a:ext cx="914400" cy="850392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51B4F-7630-2227-6A6E-E6974F97D8A8}"/>
                  </a:ext>
                </a:extLst>
              </p:cNvPr>
              <p:cNvSpPr txBox="1"/>
              <p:nvPr/>
            </p:nvSpPr>
            <p:spPr>
              <a:xfrm>
                <a:off x="1309511" y="4115762"/>
                <a:ext cx="808928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GB" sz="1600"/>
                  <a:t>Teams</a:t>
                </a: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0592BC2-477B-0CB6-09E8-8B01713E6EE4}"/>
                </a:ext>
              </a:extLst>
            </p:cNvPr>
            <p:cNvSpPr txBox="1"/>
            <p:nvPr/>
          </p:nvSpPr>
          <p:spPr>
            <a:xfrm>
              <a:off x="1407917" y="4366815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664ADB-DDE0-E6DE-5204-C3D29064FA45}"/>
              </a:ext>
            </a:extLst>
          </p:cNvPr>
          <p:cNvGrpSpPr/>
          <p:nvPr/>
        </p:nvGrpSpPr>
        <p:grpSpPr>
          <a:xfrm>
            <a:off x="2551640" y="3475787"/>
            <a:ext cx="1559081" cy="1380573"/>
            <a:chOff x="3014480" y="3108138"/>
            <a:chExt cx="1559081" cy="1380573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F9B8C20-656C-6938-70E9-4D1DE74B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36820" y="3108138"/>
              <a:ext cx="914400" cy="9144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1AD2386-71F6-9746-BC75-799CB68F8A48}"/>
                </a:ext>
              </a:extLst>
            </p:cNvPr>
            <p:cNvSpPr txBox="1"/>
            <p:nvPr/>
          </p:nvSpPr>
          <p:spPr>
            <a:xfrm>
              <a:off x="3014480" y="3996268"/>
              <a:ext cx="155908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Power Automate </a:t>
              </a:r>
            </a:p>
            <a:p>
              <a:pPr algn="ctr"/>
              <a:r>
                <a:rPr lang="en-GB" sz="1600"/>
                <a:t>Flow</a:t>
              </a:r>
            </a:p>
          </p:txBody>
        </p:sp>
      </p:grpSp>
      <p:sp>
        <p:nvSpPr>
          <p:cNvPr id="1025" name="TextBox 1024">
            <a:extLst>
              <a:ext uri="{FF2B5EF4-FFF2-40B4-BE49-F238E27FC236}">
                <a16:creationId xmlns:a16="http://schemas.microsoft.com/office/drawing/2014/main" id="{60A9BE23-4532-B541-7E20-76C3BD1E660A}"/>
              </a:ext>
            </a:extLst>
          </p:cNvPr>
          <p:cNvSpPr txBox="1"/>
          <p:nvPr/>
        </p:nvSpPr>
        <p:spPr>
          <a:xfrm>
            <a:off x="4127991" y="2999371"/>
            <a:ext cx="11060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5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2BF837E4-B9F8-BA1B-C208-F47CEA604361}"/>
              </a:ext>
            </a:extLst>
          </p:cNvPr>
          <p:cNvSpPr txBox="1"/>
          <p:nvPr/>
        </p:nvSpPr>
        <p:spPr>
          <a:xfrm>
            <a:off x="8611427" y="696147"/>
            <a:ext cx="3478699" cy="55164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GB" sz="1600"/>
              <a:t>A user starts a conversation with the bot in Teams. </a:t>
            </a:r>
            <a:endParaRPr lang="en-US"/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The PVA bot calls the flow.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>
              <a:buAutoNum type="arabicPeriod"/>
            </a:pPr>
            <a:r>
              <a:rPr lang="en-GB" sz="1600"/>
              <a:t>The flow runs a HTTP action that calls Open AI chat.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Open AI gets the question, with instructions including the DB schema. The conversation goes on  until a question can be translated into an SQL command.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When there is a SQL in the response the Flow triggers via another HTTP connector a Function App with the SQL as parameter.</a:t>
            </a:r>
            <a:endParaRPr lang="en-GB" sz="1600">
              <a:cs typeface="Segoe UI"/>
            </a:endParaRPr>
          </a:p>
          <a:p>
            <a:pPr marL="342900" indent="-342900" algn="l">
              <a:buAutoNum type="arabicPeriod"/>
            </a:pPr>
            <a:endParaRPr lang="en-GB" sz="1600"/>
          </a:p>
          <a:p>
            <a:pPr marL="342900" indent="-342900" algn="l">
              <a:buAutoNum type="arabicPeriod"/>
            </a:pPr>
            <a:r>
              <a:rPr lang="en-GB" sz="1600"/>
              <a:t>The Function App runs the SQL on the database and the results is pushed to Teams as adaptive card including a chart when possible.</a:t>
            </a:r>
            <a:endParaRPr lang="en-GB" sz="1600">
              <a:cs typeface="Segoe UI"/>
            </a:endParaRPr>
          </a:p>
        </p:txBody>
      </p:sp>
      <p:sp>
        <p:nvSpPr>
          <p:cNvPr id="1039" name="Arrow: Up-Down 1038">
            <a:extLst>
              <a:ext uri="{FF2B5EF4-FFF2-40B4-BE49-F238E27FC236}">
                <a16:creationId xmlns:a16="http://schemas.microsoft.com/office/drawing/2014/main" id="{3CA01F87-982D-C448-FFBA-CF579B2ACD94}"/>
              </a:ext>
            </a:extLst>
          </p:cNvPr>
          <p:cNvSpPr/>
          <p:nvPr/>
        </p:nvSpPr>
        <p:spPr bwMode="auto">
          <a:xfrm>
            <a:off x="1031473" y="3689498"/>
            <a:ext cx="137098" cy="872329"/>
          </a:xfrm>
          <a:prstGeom prst="upDown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1FD6C1-13E0-02B0-9FFD-281840B37698}"/>
              </a:ext>
            </a:extLst>
          </p:cNvPr>
          <p:cNvGrpSpPr/>
          <p:nvPr/>
        </p:nvGrpSpPr>
        <p:grpSpPr>
          <a:xfrm>
            <a:off x="6550955" y="4222511"/>
            <a:ext cx="1918445" cy="1918445"/>
            <a:chOff x="4531602" y="2223353"/>
            <a:chExt cx="1918445" cy="191844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1C6FF809-E316-D17D-7970-D7365D8CD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531602" y="2223353"/>
              <a:ext cx="1918445" cy="191844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1E914E6-1C1F-E710-FA09-63FDBB779039}"/>
                </a:ext>
              </a:extLst>
            </p:cNvPr>
            <p:cNvSpPr txBox="1"/>
            <p:nvPr/>
          </p:nvSpPr>
          <p:spPr>
            <a:xfrm>
              <a:off x="4847310" y="3675012"/>
              <a:ext cx="13165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Azure Open AI</a:t>
              </a:r>
            </a:p>
          </p:txBody>
        </p:sp>
      </p:grpSp>
      <p:pic>
        <p:nvPicPr>
          <p:cNvPr id="9" name="Picture 8" descr="A blue and black logo&#10;&#10;Description automatically generated with low confidence">
            <a:extLst>
              <a:ext uri="{FF2B5EF4-FFF2-40B4-BE49-F238E27FC236}">
                <a16:creationId xmlns:a16="http://schemas.microsoft.com/office/drawing/2014/main" id="{A76B586B-2CF9-B837-2EC4-B19B8F5948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03236" y="696147"/>
            <a:ext cx="1292275" cy="64008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1CC89F5-592B-BC28-BAD5-64A50B5BEF3A}"/>
              </a:ext>
            </a:extLst>
          </p:cNvPr>
          <p:cNvGrpSpPr/>
          <p:nvPr/>
        </p:nvGrpSpPr>
        <p:grpSpPr>
          <a:xfrm>
            <a:off x="6098402" y="4977254"/>
            <a:ext cx="727977" cy="391143"/>
            <a:chOff x="6019353" y="4005852"/>
            <a:chExt cx="727977" cy="3911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9E7E5F-11D8-BD4D-DCFA-9B69F87643AB}"/>
                </a:ext>
              </a:extLst>
            </p:cNvPr>
            <p:cNvSpPr txBox="1"/>
            <p:nvPr/>
          </p:nvSpPr>
          <p:spPr>
            <a:xfrm>
              <a:off x="6328037" y="4005852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4</a:t>
              </a:r>
            </a:p>
          </p:txBody>
        </p:sp>
        <p:sp>
          <p:nvSpPr>
            <p:cNvPr id="10" name="Arrow: Left-Right 9">
              <a:extLst>
                <a:ext uri="{FF2B5EF4-FFF2-40B4-BE49-F238E27FC236}">
                  <a16:creationId xmlns:a16="http://schemas.microsoft.com/office/drawing/2014/main" id="{6C59D9CC-3AA4-E3F6-3F7D-B2634F54209B}"/>
                </a:ext>
              </a:extLst>
            </p:cNvPr>
            <p:cNvSpPr/>
            <p:nvPr/>
          </p:nvSpPr>
          <p:spPr bwMode="auto">
            <a:xfrm>
              <a:off x="6019353" y="4249866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A22CF93-7363-12B9-959A-16E88C9B7676}"/>
              </a:ext>
            </a:extLst>
          </p:cNvPr>
          <p:cNvGrpSpPr/>
          <p:nvPr/>
        </p:nvGrpSpPr>
        <p:grpSpPr>
          <a:xfrm>
            <a:off x="1807742" y="4730390"/>
            <a:ext cx="727977" cy="405511"/>
            <a:chOff x="1712492" y="5120915"/>
            <a:chExt cx="727977" cy="4055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016DA-D9A2-85FE-BAC8-31F71123B1AA}"/>
                </a:ext>
              </a:extLst>
            </p:cNvPr>
            <p:cNvSpPr txBox="1"/>
            <p:nvPr/>
          </p:nvSpPr>
          <p:spPr>
            <a:xfrm>
              <a:off x="1928692" y="5120915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2</a:t>
              </a:r>
            </a:p>
          </p:txBody>
        </p:sp>
        <p:sp>
          <p:nvSpPr>
            <p:cNvPr id="22" name="Arrow: Left-Right 21">
              <a:extLst>
                <a:ext uri="{FF2B5EF4-FFF2-40B4-BE49-F238E27FC236}">
                  <a16:creationId xmlns:a16="http://schemas.microsoft.com/office/drawing/2014/main" id="{2716B6CA-988B-3E47-0476-607815621381}"/>
                </a:ext>
              </a:extLst>
            </p:cNvPr>
            <p:cNvSpPr/>
            <p:nvPr/>
          </p:nvSpPr>
          <p:spPr bwMode="auto">
            <a:xfrm rot="8100000">
              <a:off x="1712492" y="5379297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46B16CD-459F-4899-B948-64A3CE7823BB}"/>
              </a:ext>
            </a:extLst>
          </p:cNvPr>
          <p:cNvGrpSpPr/>
          <p:nvPr/>
        </p:nvGrpSpPr>
        <p:grpSpPr>
          <a:xfrm>
            <a:off x="4268573" y="4721710"/>
            <a:ext cx="290049" cy="665016"/>
            <a:chOff x="4154273" y="5112235"/>
            <a:chExt cx="290049" cy="665016"/>
          </a:xfrm>
        </p:grpSpPr>
        <p:sp>
          <p:nvSpPr>
            <p:cNvPr id="1024" name="TextBox 1023">
              <a:extLst>
                <a:ext uri="{FF2B5EF4-FFF2-40B4-BE49-F238E27FC236}">
                  <a16:creationId xmlns:a16="http://schemas.microsoft.com/office/drawing/2014/main" id="{7D2681AC-E6FC-4F02-7425-4C41B611E320}"/>
                </a:ext>
              </a:extLst>
            </p:cNvPr>
            <p:cNvSpPr txBox="1"/>
            <p:nvPr/>
          </p:nvSpPr>
          <p:spPr>
            <a:xfrm>
              <a:off x="4333714" y="5143464"/>
              <a:ext cx="11060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GB" sz="1600"/>
                <a:t>3</a:t>
              </a:r>
            </a:p>
          </p:txBody>
        </p:sp>
        <p:sp>
          <p:nvSpPr>
            <p:cNvPr id="27" name="Arrow: Left-Right 26">
              <a:extLst>
                <a:ext uri="{FF2B5EF4-FFF2-40B4-BE49-F238E27FC236}">
                  <a16:creationId xmlns:a16="http://schemas.microsoft.com/office/drawing/2014/main" id="{AE01FA79-9685-43B2-4854-F6D3FCCFB0F5}"/>
                </a:ext>
              </a:extLst>
            </p:cNvPr>
            <p:cNvSpPr/>
            <p:nvPr/>
          </p:nvSpPr>
          <p:spPr bwMode="auto">
            <a:xfrm rot="13784265">
              <a:off x="3895330" y="5371178"/>
              <a:ext cx="665016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3B1FC372-BEB1-5CEA-85CC-A923C69BF1C9}"/>
              </a:ext>
            </a:extLst>
          </p:cNvPr>
          <p:cNvSpPr/>
          <p:nvPr/>
        </p:nvSpPr>
        <p:spPr bwMode="auto">
          <a:xfrm rot="5400000">
            <a:off x="7211820" y="1745972"/>
            <a:ext cx="727977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129F1F-E515-3E59-5986-E3CA034AEB95}"/>
              </a:ext>
            </a:extLst>
          </p:cNvPr>
          <p:cNvGrpSpPr/>
          <p:nvPr/>
        </p:nvGrpSpPr>
        <p:grpSpPr>
          <a:xfrm>
            <a:off x="6078276" y="2444304"/>
            <a:ext cx="727977" cy="360549"/>
            <a:chOff x="6138296" y="2834829"/>
            <a:chExt cx="727977" cy="360549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882E6DA-855A-7B05-63DF-670B6C0B7211}"/>
                </a:ext>
              </a:extLst>
            </p:cNvPr>
            <p:cNvSpPr txBox="1"/>
            <p:nvPr/>
          </p:nvSpPr>
          <p:spPr>
            <a:xfrm>
              <a:off x="6443864" y="2834829"/>
              <a:ext cx="11060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sz="1600"/>
                <a:t>6</a:t>
              </a:r>
            </a:p>
          </p:txBody>
        </p:sp>
        <p:sp>
          <p:nvSpPr>
            <p:cNvPr id="34" name="Arrow: Left-Right 33">
              <a:extLst>
                <a:ext uri="{FF2B5EF4-FFF2-40B4-BE49-F238E27FC236}">
                  <a16:creationId xmlns:a16="http://schemas.microsoft.com/office/drawing/2014/main" id="{E2708162-F01A-8500-9A90-55DA61642E37}"/>
                </a:ext>
              </a:extLst>
            </p:cNvPr>
            <p:cNvSpPr/>
            <p:nvPr/>
          </p:nvSpPr>
          <p:spPr bwMode="auto">
            <a:xfrm>
              <a:off x="6138296" y="3048249"/>
              <a:ext cx="727977" cy="147129"/>
            </a:xfrm>
            <a:prstGeom prst="left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5" name="Arrow: Left-Right 34">
            <a:extLst>
              <a:ext uri="{FF2B5EF4-FFF2-40B4-BE49-F238E27FC236}">
                <a16:creationId xmlns:a16="http://schemas.microsoft.com/office/drawing/2014/main" id="{64B9FFDE-ED61-9A5C-32EF-9FB377F8FCE4}"/>
              </a:ext>
            </a:extLst>
          </p:cNvPr>
          <p:cNvSpPr/>
          <p:nvPr/>
        </p:nvSpPr>
        <p:spPr bwMode="auto">
          <a:xfrm rot="18879769">
            <a:off x="3927859" y="3180389"/>
            <a:ext cx="790823" cy="147129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EDF6C68-CAFF-73F4-E96B-18F2B350D401}"/>
              </a:ext>
            </a:extLst>
          </p:cNvPr>
          <p:cNvGrpSpPr/>
          <p:nvPr/>
        </p:nvGrpSpPr>
        <p:grpSpPr>
          <a:xfrm>
            <a:off x="4917338" y="2371244"/>
            <a:ext cx="939360" cy="1328016"/>
            <a:chOff x="4822088" y="2761769"/>
            <a:chExt cx="939360" cy="132801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891E1CF-DC5A-88D9-98B6-60104687702D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3B2161D-7691-184D-6EF6-C1BDFD8B7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F922FDE-6B62-7C09-B1D7-58F08B859BC9}"/>
              </a:ext>
            </a:extLst>
          </p:cNvPr>
          <p:cNvGrpSpPr/>
          <p:nvPr/>
        </p:nvGrpSpPr>
        <p:grpSpPr>
          <a:xfrm>
            <a:off x="4920444" y="4884606"/>
            <a:ext cx="939360" cy="1328016"/>
            <a:chOff x="4822088" y="2761769"/>
            <a:chExt cx="939360" cy="13280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807EE46-879D-28AB-593D-625C60EE6623}"/>
                </a:ext>
              </a:extLst>
            </p:cNvPr>
            <p:cNvSpPr txBox="1"/>
            <p:nvPr/>
          </p:nvSpPr>
          <p:spPr>
            <a:xfrm>
              <a:off x="4822088" y="3597342"/>
              <a:ext cx="939360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GB" sz="1600"/>
                <a:t>HTTP </a:t>
              </a:r>
            </a:p>
            <a:p>
              <a:pPr algn="ctr"/>
              <a:r>
                <a:rPr lang="en-GB" sz="1600"/>
                <a:t>Connector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BDB5EC4-8C90-8222-B584-D336D54F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874208" y="2761769"/>
              <a:ext cx="822960" cy="82296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0E2A22C-D1B9-0BD0-6B5D-241222A415C7}"/>
              </a:ext>
            </a:extLst>
          </p:cNvPr>
          <p:cNvSpPr txBox="1"/>
          <p:nvPr/>
        </p:nvSpPr>
        <p:spPr>
          <a:xfrm>
            <a:off x="0" y="6404472"/>
            <a:ext cx="12192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15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2534737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flight-demo">
            <a:hlinkClick r:id="" action="ppaction://media"/>
            <a:extLst>
              <a:ext uri="{FF2B5EF4-FFF2-40B4-BE49-F238E27FC236}">
                <a16:creationId xmlns:a16="http://schemas.microsoft.com/office/drawing/2014/main" id="{D3EC7A82-6747-3B53-297D-D9B3DA4F23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262" y="1203431"/>
            <a:ext cx="535305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F06364-C94B-080A-2607-C88D931E0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Demo: Ask anything about your SAP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872E0E-4E42-45D6-D4DD-F3D1C4B04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962" y="1203431"/>
            <a:ext cx="4902897" cy="4279381"/>
          </a:xfrm>
          <a:prstGeom prst="rect">
            <a:avLst/>
          </a:prstGeom>
        </p:spPr>
      </p:pic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BDFAA1A2-5D80-6EEF-4C97-C97114426B95}"/>
              </a:ext>
            </a:extLst>
          </p:cNvPr>
          <p:cNvSpPr txBox="1">
            <a:spLocks/>
          </p:cNvSpPr>
          <p:nvPr/>
        </p:nvSpPr>
        <p:spPr>
          <a:xfrm>
            <a:off x="6622962" y="5638031"/>
            <a:ext cx="4902896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Instructions for OpenAI include the Data Structure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D436858-1B68-968A-EB4A-72B1E7E9934E}"/>
              </a:ext>
            </a:extLst>
          </p:cNvPr>
          <p:cNvSpPr txBox="1">
            <a:spLocks/>
          </p:cNvSpPr>
          <p:nvPr/>
        </p:nvSpPr>
        <p:spPr>
          <a:xfrm>
            <a:off x="588262" y="6425972"/>
            <a:ext cx="5353050" cy="310438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/>
              <a:t>Users in Teams can ask any question about the data in SAP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F668BE-B4D5-0C57-5B09-505D85A4D3B0}"/>
              </a:ext>
            </a:extLst>
          </p:cNvPr>
          <p:cNvSpPr txBox="1"/>
          <p:nvPr/>
        </p:nvSpPr>
        <p:spPr>
          <a:xfrm>
            <a:off x="6096000" y="6404472"/>
            <a:ext cx="609600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6"/>
              </a:rPr>
              <a:t>https://github.com/mimergel/Chat_with_your_SAP_Data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85218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ARK MODE">
  <a:themeElements>
    <a:clrScheme name="BAR Dark">
      <a:dk1>
        <a:srgbClr val="000000"/>
      </a:dk1>
      <a:lt1>
        <a:srgbClr val="FFFFFF"/>
      </a:lt1>
      <a:dk2>
        <a:srgbClr val="091F2E"/>
      </a:dk2>
      <a:lt2>
        <a:srgbClr val="FFF8F3"/>
      </a:lt2>
      <a:accent1>
        <a:srgbClr val="C3B1E1"/>
      </a:accent1>
      <a:accent2>
        <a:srgbClr val="B9DBD0"/>
      </a:accent2>
      <a:accent3>
        <a:srgbClr val="8CC7E7"/>
      </a:accent3>
      <a:accent4>
        <a:srgbClr val="8660C4"/>
      </a:accent4>
      <a:accent5>
        <a:srgbClr val="48C4B1"/>
      </a:accent5>
      <a:accent6>
        <a:srgbClr val="0077D3"/>
      </a:accent6>
      <a:hlink>
        <a:srgbClr val="8CC7E7"/>
      </a:hlink>
      <a:folHlink>
        <a:srgbClr val="8CC7E7"/>
      </a:folHlink>
    </a:clrScheme>
    <a:fontScheme name="Custom 4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1600" dirty="0" smtClean="0"/>
        </a:defPPr>
      </a:lstStyle>
    </a:txDef>
  </a:objectDefaults>
  <a:extraClrSchemeLst/>
  <a:custClrLst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Light Brown">
      <a:srgbClr val="E1D3C7"/>
    </a:custClr>
    <a:custClr name="Brown">
      <a:srgbClr val="BF9474"/>
    </a:custClr>
    <a:custClr name="Dark Brown">
      <a:srgbClr val="5C4738"/>
    </a:custClr>
    <a:custClr name="Light Yellow">
      <a:srgbClr val="FFE399"/>
    </a:custClr>
    <a:custClr name="Yellow">
      <a:srgbClr val="FFB900"/>
    </a:custClr>
    <a:custClr name="Dark Yellow">
      <a:srgbClr val="7F5A1A"/>
    </a:custClr>
    <a:custClr name="Light Orange">
      <a:srgbClr val="FFA38B"/>
    </a:custClr>
    <a:custClr name="Orange">
      <a:srgbClr val="FF5C39"/>
    </a:custClr>
    <a:custClr name="Dark Orange">
      <a:srgbClr val="73391D"/>
    </a:custClr>
    <a:custClr name="Light Red">
      <a:srgbClr val="FFB3BB"/>
    </a:custClr>
    <a:custClr name="Red">
      <a:srgbClr val="F4364C"/>
    </a:custClr>
    <a:custClr name="Dark Red">
      <a:srgbClr val="73262F"/>
    </a:custClr>
    <a:custClr name="Light Magenta">
      <a:srgbClr val="D59ED7"/>
    </a:custClr>
    <a:custClr name="Magenta">
      <a:srgbClr val="C03BC4"/>
    </a:custClr>
    <a:custClr name="Dark Magenta">
      <a:srgbClr val="702573"/>
    </a:custClr>
    <a:custClr name="Light Purple">
      <a:srgbClr val="C5B4E3"/>
    </a:custClr>
    <a:custClr name="Purple">
      <a:srgbClr val="8661C5"/>
    </a:custClr>
    <a:custClr name="Dark Purple">
      <a:srgbClr val="463668"/>
    </a:custClr>
    <a:custClr name="Light Blue">
      <a:srgbClr val="8DC8E8"/>
    </a:custClr>
    <a:custClr name="Blue">
      <a:srgbClr val="0078D4"/>
    </a:custClr>
    <a:custClr name="Dark Blue">
      <a:srgbClr val="2A446F"/>
    </a:custClr>
    <a:custClr name="Light Teal">
      <a:srgbClr val="B9DCD2"/>
    </a:custClr>
    <a:custClr name="Teal">
      <a:srgbClr val="49C5B1"/>
    </a:custClr>
    <a:custClr name="Dark Teal">
      <a:srgbClr val="225B62"/>
    </a:custClr>
    <a:custClr name="Light Green">
      <a:srgbClr val="D4EC8E"/>
    </a:custClr>
    <a:custClr name="Green">
      <a:srgbClr val="8DE971"/>
    </a:custClr>
    <a:custClr name="Dark Green">
      <a:srgbClr val="07641D"/>
    </a:custClr>
    <a:custClr name="Blue Black">
      <a:srgbClr val="091F2C"/>
    </a:custClr>
    <a:custClr name="Pure Black">
      <a:srgbClr val="000000"/>
    </a:custClr>
    <a:custClr name="Brown Black">
      <a:srgbClr val="291817"/>
    </a:custClr>
  </a:custClrLst>
  <a:extLst>
    <a:ext uri="{05A4C25C-085E-4340-85A3-A5531E510DB2}">
      <thm15:themeFamily xmlns:thm15="http://schemas.microsoft.com/office/thememl/2012/main" name="Microsoft_Brand_Template_May2023  -  Read-Only" id="{354821AE-6191-4F47-84CC-51318889153F}" vid="{715F673F-5B19-486C-BA57-854FA516AC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8AEE3040635924D8BC57D82D7516C9F" ma:contentTypeVersion="9" ma:contentTypeDescription="Create a new document." ma:contentTypeScope="" ma:versionID="f1a1f12607d861fa9d6ee9302d1821da">
  <xsd:schema xmlns:xsd="http://www.w3.org/2001/XMLSchema" xmlns:xs="http://www.w3.org/2001/XMLSchema" xmlns:p="http://schemas.microsoft.com/office/2006/metadata/properties" xmlns:ns2="a3173ae4-58aa-480c-80ff-9f056e7be7f8" targetNamespace="http://schemas.microsoft.com/office/2006/metadata/properties" ma:root="true" ma:fieldsID="b9f4deb73de1a112119fafe99d92252b" ns2:_="">
    <xsd:import namespace="a3173ae4-58aa-480c-80ff-9f056e7be7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173ae4-58aa-480c-80ff-9f056e7be7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630a2e83-186a-4a0f-ab27-bee8a8096ab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18C46C7-1011-4086-90D2-3CA1A8FB66CC}">
  <ds:schemaRefs>
    <ds:schemaRef ds:uri="a3173ae4-58aa-480c-80ff-9f056e7be7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Microsoft_Brand_Template_May2023</Template>
  <TotalTime>5832</TotalTime>
  <Words>1394</Words>
  <Application>Microsoft Office PowerPoint</Application>
  <PresentationFormat>Widescreen</PresentationFormat>
  <Paragraphs>234</Paragraphs>
  <Slides>17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DARK MODE</vt:lpstr>
      <vt:lpstr>Boost SAP Productivity with Power Platform + Teams  + OpenAI</vt:lpstr>
      <vt:lpstr>PowerPoint Presentation</vt:lpstr>
      <vt:lpstr>Use cases &amp; [Connectors]</vt:lpstr>
      <vt:lpstr>1. ChatGPT like experience in Teams using Power Platform and Azure OpenAI</vt:lpstr>
      <vt:lpstr>1. Demo: ChatGPT like experience in Teams using Power Platform and Azure OpenAI</vt:lpstr>
      <vt:lpstr>2. SAP Self-Services Copilot</vt:lpstr>
      <vt:lpstr>2. Demo: SAP Self-Services</vt:lpstr>
      <vt:lpstr>3. Ask anything about your SAP data  (or even any data in any DB)</vt:lpstr>
      <vt:lpstr>3. Demo: Ask anything about your SAP data</vt:lpstr>
      <vt:lpstr>4. SAP Product Copilot</vt:lpstr>
      <vt:lpstr>4. Demo: SAP Product Copilot </vt:lpstr>
      <vt:lpstr>5. SAP Table Copilot Ask anything about data in a specific table(s) </vt:lpstr>
      <vt:lpstr>5. Demo: SAP Table Copilot</vt:lpstr>
      <vt:lpstr>6. SAP Product App</vt:lpstr>
      <vt:lpstr>6. SAP Product App</vt:lpstr>
      <vt:lpstr>6. Demo SAP Product App</vt:lpstr>
      <vt:lpstr>Final slide with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Event name or  presentation title</dc:title>
  <dc:subject>&lt;Event name&gt;</dc:subject>
  <dc:creator>Michael Mergell</dc:creator>
  <cp:keywords/>
  <dc:description/>
  <cp:lastModifiedBy>Michael Mergell</cp:lastModifiedBy>
  <cp:revision>3</cp:revision>
  <dcterms:created xsi:type="dcterms:W3CDTF">2023-06-15T13:37:25Z</dcterms:created>
  <dcterms:modified xsi:type="dcterms:W3CDTF">2024-01-24T12:49:00Z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0x010100E8AEE3040635924D8BC57D82D7516C9F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Owner">
    <vt:lpwstr>maryfj@microsoft.com</vt:lpwstr>
  </property>
  <property fmtid="{D5CDD505-2E9C-101B-9397-08002B2CF9AE}" pid="15" name="MSIP_Label_f42aa342-8706-4288-bd11-ebb85995028c_SetDate">
    <vt:lpwstr>2017-08-29T14:27:20.8568347-07:00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